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76" r:id="rId2"/>
    <p:sldId id="377" r:id="rId3"/>
    <p:sldId id="378" r:id="rId4"/>
    <p:sldId id="379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  <a:srgbClr val="FFE267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8" autoAdjust="0"/>
    <p:restoredTop sz="95494" autoAdjust="0"/>
  </p:normalViewPr>
  <p:slideViewPr>
    <p:cSldViewPr>
      <p:cViewPr varScale="1">
        <p:scale>
          <a:sx n="109" d="100"/>
          <a:sy n="109" d="100"/>
        </p:scale>
        <p:origin x="19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FAB7-77F6-4C52-B06E-684285C866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DEA564B-771C-4461-A3DB-F905622C62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C02F6CE-E630-473D-9C73-7AF141455115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439C070-C959-46B4-AE67-AA129BE9EF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8408BBA-FCE9-42E0-A86D-9D4EFA0D3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3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210B442-98C0-47AA-B912-588338B12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0F3407-6931-4266-955E-85E5C2437D93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EE053B3-CE19-4AC4-941A-CE4E75C96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3A06D3A-9939-4C86-A736-F8F005923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3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210B442-98C0-47AA-B912-588338B12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0F3407-6931-4266-955E-85E5C2437D93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EE053B3-CE19-4AC4-941A-CE4E75C96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3A06D3A-9939-4C86-A736-F8F005923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0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210B442-98C0-47AA-B912-588338B12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0F3407-6931-4266-955E-85E5C2437D93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EE053B3-CE19-4AC4-941A-CE4E75C96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3A06D3A-9939-4C86-A736-F8F005923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3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602D8-FB89-4FE9-9775-AA4EDA295DB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32FD31-2C27-40D7-8020-41BBC42427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80EB-67F8-4D5A-A6EA-CF3110246DB2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4025-01EF-4155-A3F7-C984EAC00DA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31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A2AF-D376-493F-AB16-1179C2148E9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970B-1E8A-44B7-99C6-C0C2257C75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85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6D60-10BE-44DC-8E3B-78A3450589A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F9BEB-24CD-4803-A5F3-5AC4DF6964A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3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641-2F70-420B-9078-45E2783C5BE1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3ECD4-3542-4741-A8D5-817A80B29F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7635-E5D0-4FC0-B12A-BC52EF7509D4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5B60-B948-4537-9FF8-D0BA2E473E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8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95B5-18CF-4208-BF13-FC5FDE11CDA7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00C5-6386-43A8-B4C4-5AC9294459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6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264-01EB-4A0D-ADAD-6AA59D7585EB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AE1D-D72B-45C2-B93E-90F98683CE9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9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6E3-9C0A-41FF-87F1-2D6439BCE6B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F8EE-5532-4E54-970E-B5FB300842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6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E1B3-B82E-4160-A27F-4FCBB7473CFA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4AF3-9C62-4536-9510-C77CC70B07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7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1FD0-523E-44CD-BD94-ECF2F76FD529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986-BF72-400A-AAAC-34B7FE8A5E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1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AE525E-0EF1-43AF-B3F2-61E9809E340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AA518DA-6B3B-4B8D-A24A-2752A068269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1CFDCD3-094D-4958-A943-0EB512EC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EF64DC-1CA1-4978-9F3F-F1AB933A006F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30CE78A-A088-4353-BC6B-8907688BC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516" y="332656"/>
            <a:ext cx="8712968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913: Joana and the Odd Numbers</a:t>
            </a:r>
            <a:endParaRPr lang="en-US" altLang="zh-TW" b="1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0DE2AF-57D3-449B-B375-4DA47C2CF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0735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913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Joana and the Odd Numbers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陳冠智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18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31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將奇數從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</a:rPr>
              <a:t>開始，按每列有</a:t>
            </a:r>
            <a:r>
              <a:rPr lang="en-US" altLang="zh-CN" sz="2400" dirty="0">
                <a:latin typeface="Times New Roman" panose="02020603050405020304" pitchFamily="18" charset="0"/>
              </a:rPr>
              <a:t>1, 3, 5, …</a:t>
            </a:r>
            <a:r>
              <a:rPr lang="zh-CN" altLang="en-US" sz="2400" dirty="0">
                <a:latin typeface="Times New Roman" panose="02020603050405020304" pitchFamily="18" charset="0"/>
              </a:rPr>
              <a:t>個奇數的順序排出</a:t>
            </a:r>
            <a:r>
              <a:rPr lang="zh-TW" altLang="en-US" sz="2400" dirty="0">
                <a:latin typeface="Times New Roman" panose="02020603050405020304" pitchFamily="18" charset="0"/>
              </a:rPr>
              <a:t>三角形數列。找出有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</a:rPr>
              <a:t>個數</a:t>
            </a:r>
            <a:r>
              <a:rPr lang="en-US" altLang="zh-TW" sz="2400" dirty="0">
                <a:latin typeface="Times New Roman" panose="02020603050405020304" pitchFamily="18" charset="0"/>
              </a:rPr>
              <a:t>(1 &lt; N &lt; 1000000000)</a:t>
            </a:r>
            <a:r>
              <a:rPr lang="zh-CN" altLang="en-US" sz="2400" dirty="0">
                <a:latin typeface="Times New Roman" panose="02020603050405020304" pitchFamily="18" charset="0"/>
              </a:rPr>
              <a:t>的</a:t>
            </a:r>
            <a:r>
              <a:rPr lang="zh-TW" altLang="en-US" sz="2400" dirty="0">
                <a:latin typeface="Times New Roman" panose="02020603050405020304" pitchFamily="18" charset="0"/>
              </a:rPr>
              <a:t>那一列，求該列最後三個數之和。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604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F4BB124D-4E01-4CBC-A808-D2F69B0D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60DFD0-BD16-4250-BAC6-02C8DBA7BB8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EBC94A8-3A62-41E1-9C2D-61B0303D9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  <a:extLst/>
        </p:spPr>
        <p:txBody>
          <a:bodyPr numCol="2"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三角形數列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3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5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</a:t>
            </a:r>
            <a:r>
              <a:rPr lang="en-US" altLang="zh-TW" sz="2400" dirty="0">
                <a:latin typeface="Times New Roman" panose="02020603050405020304" pitchFamily="18" charset="0"/>
              </a:rPr>
              <a:t>45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7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</a:t>
            </a:r>
            <a:r>
              <a:rPr lang="en-US" altLang="zh-TW" sz="2400" dirty="0">
                <a:latin typeface="Times New Roman" panose="02020603050405020304" pitchFamily="18" charset="0"/>
              </a:rPr>
              <a:t>87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52862A1-43F6-4B30-AAA3-D719BBB575BA}"/>
              </a:ext>
            </a:extLst>
          </p:cNvPr>
          <p:cNvSpPr txBox="1"/>
          <p:nvPr/>
        </p:nvSpPr>
        <p:spPr>
          <a:xfrm>
            <a:off x="1390355" y="1844824"/>
            <a:ext cx="49776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1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3  5</a:t>
            </a:r>
            <a:r>
              <a:rPr lang="zh-TW" altLang="en-US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 </a:t>
            </a:r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7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9 11 13 15 17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19 21 23 25 27 29 31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33 35 37 39 41 43 45 47 49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…</a:t>
            </a: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18BCA487-0905-4C70-A2F1-7E8F1C36C1FA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204864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A4B15510-9573-4DE3-8716-96B278C12943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564904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85181EDB-11B7-4FAE-A1BB-F9A4CD493463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924944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F37210A-6517-4C7D-811E-97E5477BD4E3}"/>
              </a:ext>
            </a:extLst>
          </p:cNvPr>
          <p:cNvCxnSpPr>
            <a:cxnSpLocks/>
          </p:cNvCxnSpPr>
          <p:nvPr/>
        </p:nvCxnSpPr>
        <p:spPr bwMode="auto">
          <a:xfrm>
            <a:off x="1475656" y="3300009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AB6791A3-2E91-4E36-A53D-6E26CD11AC2D}"/>
              </a:ext>
            </a:extLst>
          </p:cNvPr>
          <p:cNvSpPr/>
          <p:nvPr/>
        </p:nvSpPr>
        <p:spPr>
          <a:xfrm>
            <a:off x="6616336" y="1412776"/>
            <a:ext cx="800219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+mn-ea"/>
              </a:rPr>
              <a:t>個數</a:t>
            </a:r>
            <a:endParaRPr lang="en-US" altLang="zh-CN" dirty="0">
              <a:latin typeface="Times New Roman" panose="02020603050405020304" pitchFamily="18" charset="0"/>
              <a:ea typeface="+mn-ea"/>
            </a:endParaRPr>
          </a:p>
          <a:p>
            <a:pPr algn="ctr"/>
            <a:r>
              <a:rPr lang="en-US" altLang="zh-CN" dirty="0">
                <a:latin typeface="Times New Roman" panose="02020603050405020304" pitchFamily="18" charset="0"/>
                <a:ea typeface="+mn-ea"/>
              </a:rPr>
              <a:t>1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3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7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9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…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BE67C68-4FD8-4F09-B8D2-C2029D162791}"/>
              </a:ext>
            </a:extLst>
          </p:cNvPr>
          <p:cNvSpPr/>
          <p:nvPr/>
        </p:nvSpPr>
        <p:spPr>
          <a:xfrm>
            <a:off x="2778588" y="4447616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3+ 5+ 7=15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6537650-D8BC-443A-A117-3C7894BED398}"/>
              </a:ext>
            </a:extLst>
          </p:cNvPr>
          <p:cNvSpPr/>
          <p:nvPr/>
        </p:nvSpPr>
        <p:spPr bwMode="auto">
          <a:xfrm>
            <a:off x="1475656" y="2204865"/>
            <a:ext cx="1656184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95F33B1-47A3-46D3-8EAA-914AA438141F}"/>
              </a:ext>
            </a:extLst>
          </p:cNvPr>
          <p:cNvSpPr/>
          <p:nvPr/>
        </p:nvSpPr>
        <p:spPr bwMode="auto">
          <a:xfrm>
            <a:off x="2562564" y="2592354"/>
            <a:ext cx="1656184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CBED7F2F-E0DD-445A-B03C-F8A5A0D26B5D}"/>
              </a:ext>
            </a:extLst>
          </p:cNvPr>
          <p:cNvSpPr/>
          <p:nvPr/>
        </p:nvSpPr>
        <p:spPr bwMode="auto">
          <a:xfrm>
            <a:off x="3598583" y="2938065"/>
            <a:ext cx="1656184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93A42E7-FE24-4625-BFC7-CD21391355A3}"/>
              </a:ext>
            </a:extLst>
          </p:cNvPr>
          <p:cNvSpPr/>
          <p:nvPr/>
        </p:nvSpPr>
        <p:spPr>
          <a:xfrm>
            <a:off x="2778586" y="5079075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13+15+17=45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4C8ED1EC-B232-4F41-95EC-6ED736E2A60E}"/>
              </a:ext>
            </a:extLst>
          </p:cNvPr>
          <p:cNvSpPr/>
          <p:nvPr/>
        </p:nvSpPr>
        <p:spPr>
          <a:xfrm>
            <a:off x="2778587" y="5710535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27+29+31=87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048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F4BB124D-4E01-4CBC-A808-D2F69B0D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60DFD0-BD16-4250-BAC6-02C8DBA7BB8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EBC94A8-3A62-41E1-9C2D-61B0303D9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  <a:extLst/>
        </p:spPr>
        <p:txBody>
          <a:bodyPr numCol="1"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觀察規律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</a:rPr>
              <a:t>等比級數，三數和等於中間數*</a:t>
            </a:r>
            <a:r>
              <a:rPr lang="en-US" altLang="zh-CN" sz="2400" dirty="0">
                <a:latin typeface="Times New Roman" panose="02020603050405020304" pitchFamily="18" charset="0"/>
              </a:rPr>
              <a:t>3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52862A1-43F6-4B30-AAA3-D719BBB575BA}"/>
              </a:ext>
            </a:extLst>
          </p:cNvPr>
          <p:cNvSpPr txBox="1"/>
          <p:nvPr/>
        </p:nvSpPr>
        <p:spPr>
          <a:xfrm>
            <a:off x="1187624" y="1844824"/>
            <a:ext cx="49776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1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3  5</a:t>
            </a:r>
            <a:r>
              <a:rPr lang="zh-TW" altLang="en-US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 </a:t>
            </a:r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7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9 11 13 15 17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19 21 23 25 27 29 31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33 35 37 39 41 43 45 47 49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…</a:t>
            </a: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18BCA487-0905-4C70-A2F1-7E8F1C36C1FA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204864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A4B15510-9573-4DE3-8716-96B278C12943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564904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85181EDB-11B7-4FAE-A1BB-F9A4CD493463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924944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F37210A-6517-4C7D-811E-97E5477BD4E3}"/>
              </a:ext>
            </a:extLst>
          </p:cNvPr>
          <p:cNvCxnSpPr>
            <a:cxnSpLocks/>
          </p:cNvCxnSpPr>
          <p:nvPr/>
        </p:nvCxnSpPr>
        <p:spPr bwMode="auto">
          <a:xfrm>
            <a:off x="1475656" y="3300009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AB6791A3-2E91-4E36-A53D-6E26CD11AC2D}"/>
              </a:ext>
            </a:extLst>
          </p:cNvPr>
          <p:cNvSpPr/>
          <p:nvPr/>
        </p:nvSpPr>
        <p:spPr>
          <a:xfrm>
            <a:off x="6026866" y="1068860"/>
            <a:ext cx="81624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+mn-ea"/>
              </a:rPr>
              <a:t>input</a:t>
            </a:r>
          </a:p>
          <a:p>
            <a:pPr algn="ctr"/>
            <a:r>
              <a:rPr lang="en-US" altLang="zh-CN" dirty="0">
                <a:latin typeface="Times New Roman" panose="02020603050405020304" pitchFamily="18" charset="0"/>
                <a:ea typeface="+mn-ea"/>
              </a:rPr>
              <a:t>N</a:t>
            </a:r>
          </a:p>
          <a:p>
            <a:pPr algn="ctr"/>
            <a:endParaRPr lang="en-US" altLang="zh-CN" dirty="0">
              <a:latin typeface="Times New Roman" panose="02020603050405020304" pitchFamily="18" charset="0"/>
              <a:ea typeface="+mn-ea"/>
            </a:endParaRP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3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7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9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…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6537650-D8BC-443A-A117-3C7894BED398}"/>
              </a:ext>
            </a:extLst>
          </p:cNvPr>
          <p:cNvSpPr/>
          <p:nvPr/>
        </p:nvSpPr>
        <p:spPr bwMode="auto">
          <a:xfrm>
            <a:off x="1907704" y="2204865"/>
            <a:ext cx="438836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95F33B1-47A3-46D3-8EAA-914AA438141F}"/>
              </a:ext>
            </a:extLst>
          </p:cNvPr>
          <p:cNvSpPr/>
          <p:nvPr/>
        </p:nvSpPr>
        <p:spPr bwMode="auto">
          <a:xfrm>
            <a:off x="2843808" y="2592354"/>
            <a:ext cx="538751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CBED7F2F-E0DD-445A-B03C-F8A5A0D26B5D}"/>
              </a:ext>
            </a:extLst>
          </p:cNvPr>
          <p:cNvSpPr/>
          <p:nvPr/>
        </p:nvSpPr>
        <p:spPr bwMode="auto">
          <a:xfrm>
            <a:off x="3906318" y="2940820"/>
            <a:ext cx="570426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8714E0F-808C-4E17-BEB6-2BC3C0AE713B}"/>
              </a:ext>
            </a:extLst>
          </p:cNvPr>
          <p:cNvSpPr/>
          <p:nvPr/>
        </p:nvSpPr>
        <p:spPr>
          <a:xfrm>
            <a:off x="7011953" y="1068860"/>
            <a:ext cx="68159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+mn-ea"/>
              </a:rPr>
              <a:t>Ans</a:t>
            </a:r>
          </a:p>
          <a:p>
            <a:pPr algn="ctr"/>
            <a:endParaRPr lang="en-US" altLang="zh-CN" dirty="0">
              <a:latin typeface="Times New Roman" panose="02020603050405020304" pitchFamily="18" charset="0"/>
              <a:ea typeface="+mn-ea"/>
            </a:endParaRPr>
          </a:p>
          <a:p>
            <a:pPr algn="ctr"/>
            <a:endParaRPr lang="en-US" altLang="zh-CN" dirty="0">
              <a:latin typeface="Times New Roman" panose="02020603050405020304" pitchFamily="18" charset="0"/>
              <a:ea typeface="+mn-ea"/>
            </a:endParaRP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15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45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87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141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…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9BC0518-EE79-4D58-8616-7043A3E13F86}"/>
              </a:ext>
            </a:extLst>
          </p:cNvPr>
          <p:cNvSpPr/>
          <p:nvPr/>
        </p:nvSpPr>
        <p:spPr bwMode="auto">
          <a:xfrm>
            <a:off x="5004048" y="3333416"/>
            <a:ext cx="576064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0B5BF97-8260-4D40-96AE-FFAB06839866}"/>
              </a:ext>
            </a:extLst>
          </p:cNvPr>
          <p:cNvSpPr/>
          <p:nvPr/>
        </p:nvSpPr>
        <p:spPr>
          <a:xfrm>
            <a:off x="737814" y="4447616"/>
            <a:ext cx="2949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3 * 2 – 1 = 5 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84A4E08-FC2B-4264-8826-30230F572DA3}"/>
              </a:ext>
            </a:extLst>
          </p:cNvPr>
          <p:cNvSpPr/>
          <p:nvPr/>
        </p:nvSpPr>
        <p:spPr>
          <a:xfrm>
            <a:off x="737814" y="4916505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5 * 3 – 0 = 15 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32F6E27D-B0AF-45A9-8A7E-3AC72BE4B2BB}"/>
              </a:ext>
            </a:extLst>
          </p:cNvPr>
          <p:cNvSpPr/>
          <p:nvPr/>
        </p:nvSpPr>
        <p:spPr>
          <a:xfrm>
            <a:off x="737814" y="5398106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7 * 4 + 1 = 29 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87D5FFC2-6AEC-4D22-A6B7-CE5D052CEE5B}"/>
              </a:ext>
            </a:extLst>
          </p:cNvPr>
          <p:cNvSpPr/>
          <p:nvPr/>
        </p:nvSpPr>
        <p:spPr>
          <a:xfrm>
            <a:off x="737814" y="5879707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9 * 5 + 2 = 47 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77A24F-A60D-4625-B658-7BB0690F7BD3}"/>
              </a:ext>
            </a:extLst>
          </p:cNvPr>
          <p:cNvSpPr/>
          <p:nvPr/>
        </p:nvSpPr>
        <p:spPr>
          <a:xfrm>
            <a:off x="3906318" y="5147337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zh-TW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88FCE261-988F-46C7-B30A-7AFBDD9F4547}"/>
              </a:ext>
            </a:extLst>
          </p:cNvPr>
          <p:cNvSpPr/>
          <p:nvPr/>
        </p:nvSpPr>
        <p:spPr>
          <a:xfrm>
            <a:off x="4658004" y="4447616"/>
            <a:ext cx="2581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3*2+2-3 = 5 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EAC6AF8F-B02F-4FBF-BCA3-18FB92763DDA}"/>
              </a:ext>
            </a:extLst>
          </p:cNvPr>
          <p:cNvSpPr/>
          <p:nvPr/>
        </p:nvSpPr>
        <p:spPr>
          <a:xfrm>
            <a:off x="4658004" y="4916505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5*3+3-3 = 15 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1B54121E-CCFA-4ED4-A9E2-3925EAFE3044}"/>
              </a:ext>
            </a:extLst>
          </p:cNvPr>
          <p:cNvSpPr/>
          <p:nvPr/>
        </p:nvSpPr>
        <p:spPr>
          <a:xfrm>
            <a:off x="4658004" y="5398106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7*4+4-3 = 29 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DD38F218-4031-4C62-ACB2-9BA57E90F2A7}"/>
              </a:ext>
            </a:extLst>
          </p:cNvPr>
          <p:cNvSpPr/>
          <p:nvPr/>
        </p:nvSpPr>
        <p:spPr>
          <a:xfrm>
            <a:off x="4658004" y="5879707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9*5+5-3 = 47 </a:t>
            </a:r>
            <a:endParaRPr lang="zh-TW" altLang="en-US" dirty="0">
              <a:latin typeface="Simplified Arabic Fixed" panose="020B0604020202020204" pitchFamily="49" charset="-78"/>
              <a:cs typeface="Simplified Arabic Fixed" panose="020B0604020202020204" pitchFamily="49" charset="-78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98DDA85-1FA5-4856-9BCF-CECE54D602A1}"/>
              </a:ext>
            </a:extLst>
          </p:cNvPr>
          <p:cNvSpPr/>
          <p:nvPr/>
        </p:nvSpPr>
        <p:spPr>
          <a:xfrm>
            <a:off x="7774224" y="1068860"/>
            <a:ext cx="87799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+mn-ea"/>
              </a:rPr>
              <a:t>target</a:t>
            </a:r>
          </a:p>
          <a:p>
            <a:pPr algn="ctr"/>
            <a:r>
              <a:rPr lang="en-US" altLang="zh-CN" dirty="0">
                <a:latin typeface="Times New Roman" panose="02020603050405020304" pitchFamily="18" charset="0"/>
                <a:ea typeface="+mn-ea"/>
              </a:rPr>
              <a:t>T</a:t>
            </a:r>
          </a:p>
          <a:p>
            <a:pPr algn="ctr"/>
            <a:endParaRPr lang="en-US" altLang="zh-CN" dirty="0">
              <a:latin typeface="Times New Roman" panose="02020603050405020304" pitchFamily="18" charset="0"/>
              <a:ea typeface="+mn-ea"/>
            </a:endParaRP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15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29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47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…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31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F4BB124D-4E01-4CBC-A808-D2F69B0D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60DFD0-BD16-4250-BAC6-02C8DBA7BB8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EBC94A8-3A62-41E1-9C2D-61B0303D9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  <a:extLst/>
        </p:spPr>
        <p:txBody>
          <a:bodyPr numCol="1"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52862A1-43F6-4B30-AAA3-D719BBB575BA}"/>
              </a:ext>
            </a:extLst>
          </p:cNvPr>
          <p:cNvSpPr txBox="1"/>
          <p:nvPr/>
        </p:nvSpPr>
        <p:spPr>
          <a:xfrm>
            <a:off x="827584" y="1840756"/>
            <a:ext cx="49776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1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3  5</a:t>
            </a:r>
            <a:r>
              <a:rPr lang="zh-TW" altLang="en-US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 </a:t>
            </a:r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7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 9 11 13 15 17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19 21 23 25 27 29 31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33 35 37 39 41 43 45 47 49</a:t>
            </a:r>
          </a:p>
          <a:p>
            <a:r>
              <a:rPr lang="en-US" altLang="zh-TW" dirty="0">
                <a:latin typeface="Simplified Arabic Fixed" panose="020B0604020202020204" pitchFamily="49" charset="-78"/>
                <a:cs typeface="Simplified Arabic Fixed" panose="020B0604020202020204" pitchFamily="49" charset="-78"/>
              </a:rPr>
              <a:t>…</a:t>
            </a: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18BCA487-0905-4C70-A2F1-7E8F1C36C1FA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204864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A4B15510-9573-4DE3-8716-96B278C12943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564904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85181EDB-11B7-4FAE-A1BB-F9A4CD493463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924944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F37210A-6517-4C7D-811E-97E5477BD4E3}"/>
              </a:ext>
            </a:extLst>
          </p:cNvPr>
          <p:cNvCxnSpPr>
            <a:cxnSpLocks/>
          </p:cNvCxnSpPr>
          <p:nvPr/>
        </p:nvCxnSpPr>
        <p:spPr bwMode="auto">
          <a:xfrm>
            <a:off x="1475656" y="3300009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AB6791A3-2E91-4E36-A53D-6E26CD11AC2D}"/>
              </a:ext>
            </a:extLst>
          </p:cNvPr>
          <p:cNvSpPr/>
          <p:nvPr/>
        </p:nvSpPr>
        <p:spPr>
          <a:xfrm>
            <a:off x="6045176" y="1072491"/>
            <a:ext cx="81624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+mn-ea"/>
              </a:rPr>
              <a:t>input</a:t>
            </a:r>
          </a:p>
          <a:p>
            <a:pPr algn="ctr"/>
            <a:r>
              <a:rPr lang="en-US" altLang="zh-CN" dirty="0">
                <a:latin typeface="Times New Roman" panose="02020603050405020304" pitchFamily="18" charset="0"/>
                <a:ea typeface="+mn-ea"/>
              </a:rPr>
              <a:t>N</a:t>
            </a:r>
          </a:p>
          <a:p>
            <a:pPr algn="ctr"/>
            <a:endParaRPr lang="en-US" altLang="zh-CN" dirty="0">
              <a:latin typeface="Times New Roman" panose="02020603050405020304" pitchFamily="18" charset="0"/>
              <a:ea typeface="+mn-ea"/>
            </a:endParaRP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3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7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9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…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8714E0F-808C-4E17-BEB6-2BC3C0AE713B}"/>
              </a:ext>
            </a:extLst>
          </p:cNvPr>
          <p:cNvSpPr/>
          <p:nvPr/>
        </p:nvSpPr>
        <p:spPr>
          <a:xfrm>
            <a:off x="8057738" y="1068860"/>
            <a:ext cx="68159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+mn-ea"/>
              </a:rPr>
              <a:t>Ans</a:t>
            </a:r>
          </a:p>
          <a:p>
            <a:pPr algn="ctr"/>
            <a:endParaRPr lang="en-US" altLang="zh-CN" dirty="0">
              <a:latin typeface="Times New Roman" panose="02020603050405020304" pitchFamily="18" charset="0"/>
              <a:ea typeface="+mn-ea"/>
            </a:endParaRPr>
          </a:p>
          <a:p>
            <a:pPr algn="ctr"/>
            <a:endParaRPr lang="en-US" altLang="zh-CN" dirty="0">
              <a:latin typeface="Times New Roman" panose="02020603050405020304" pitchFamily="18" charset="0"/>
              <a:ea typeface="+mn-ea"/>
            </a:endParaRP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15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45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87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141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…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88FCE261-988F-46C7-B30A-7AFBDD9F4547}"/>
              </a:ext>
            </a:extLst>
          </p:cNvPr>
          <p:cNvSpPr/>
          <p:nvPr/>
        </p:nvSpPr>
        <p:spPr>
          <a:xfrm>
            <a:off x="1068922" y="5753659"/>
            <a:ext cx="5301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+mn-ea"/>
              </a:rPr>
              <a:t>( 3  *        2     +       2      - 3 )  *  3  =  15 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98DDA85-1FA5-4856-9BCF-CECE54D602A1}"/>
              </a:ext>
            </a:extLst>
          </p:cNvPr>
          <p:cNvSpPr/>
          <p:nvPr/>
        </p:nvSpPr>
        <p:spPr>
          <a:xfrm>
            <a:off x="7019180" y="1068860"/>
            <a:ext cx="87799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+mn-ea"/>
              </a:rPr>
              <a:t>target</a:t>
            </a:r>
          </a:p>
          <a:p>
            <a:pPr algn="ctr"/>
            <a:r>
              <a:rPr lang="en-US" altLang="zh-CN" dirty="0">
                <a:latin typeface="Times New Roman" panose="02020603050405020304" pitchFamily="18" charset="0"/>
                <a:ea typeface="+mn-ea"/>
              </a:rPr>
              <a:t>T</a:t>
            </a:r>
          </a:p>
          <a:p>
            <a:pPr algn="ctr"/>
            <a:endParaRPr lang="en-US" altLang="zh-CN" dirty="0">
              <a:latin typeface="Times New Roman" panose="02020603050405020304" pitchFamily="18" charset="0"/>
              <a:ea typeface="+mn-ea"/>
            </a:endParaRP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15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29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47</a:t>
            </a:r>
          </a:p>
          <a:p>
            <a:pPr algn="ctr"/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…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B59FA0F-C68C-4A92-8675-D3717AFA1A8B}"/>
              </a:ext>
            </a:extLst>
          </p:cNvPr>
          <p:cNvSpPr/>
          <p:nvPr/>
        </p:nvSpPr>
        <p:spPr>
          <a:xfrm>
            <a:off x="517364" y="4459515"/>
            <a:ext cx="49648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+mn-ea"/>
              </a:rPr>
              <a:t>If N =3</a:t>
            </a:r>
          </a:p>
          <a:p>
            <a:endParaRPr lang="en-US" altLang="zh-CN" dirty="0">
              <a:latin typeface="Times New Roman" panose="02020603050405020304" pitchFamily="18" charset="0"/>
              <a:ea typeface="+mn-ea"/>
              <a:cs typeface="Simplified Arabic Fixed" panose="020B0604020202020204" pitchFamily="49" charset="-78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+mn-ea"/>
              </a:rPr>
              <a:t>N = [ N *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(N+1)/2 </a:t>
            </a:r>
            <a:r>
              <a:rPr lang="en-US" altLang="zh-CN" dirty="0">
                <a:latin typeface="Times New Roman" panose="02020603050405020304" pitchFamily="18" charset="0"/>
                <a:ea typeface="+mn-ea"/>
              </a:rPr>
              <a:t>+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(N+1)/2 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- 3 ]  *  3</a:t>
            </a:r>
            <a:endParaRPr lang="en-US" altLang="zh-CN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061396F-39B8-46E8-867B-D98206B7EF8A}"/>
              </a:ext>
            </a:extLst>
          </p:cNvPr>
          <p:cNvSpPr/>
          <p:nvPr/>
        </p:nvSpPr>
        <p:spPr bwMode="auto">
          <a:xfrm>
            <a:off x="1547664" y="2200797"/>
            <a:ext cx="438836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0ABF3DB-906D-42F9-82ED-09FD081BE9E2}"/>
              </a:ext>
            </a:extLst>
          </p:cNvPr>
          <p:cNvSpPr/>
          <p:nvPr/>
        </p:nvSpPr>
        <p:spPr bwMode="auto">
          <a:xfrm>
            <a:off x="2483768" y="2588286"/>
            <a:ext cx="538751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04EDF32-17FD-42B0-A1F6-C2CD883ADD35}"/>
              </a:ext>
            </a:extLst>
          </p:cNvPr>
          <p:cNvSpPr/>
          <p:nvPr/>
        </p:nvSpPr>
        <p:spPr bwMode="auto">
          <a:xfrm>
            <a:off x="3546278" y="2936752"/>
            <a:ext cx="570426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62E14B9-835E-4C35-99CB-DD15EFB18F36}"/>
              </a:ext>
            </a:extLst>
          </p:cNvPr>
          <p:cNvSpPr/>
          <p:nvPr/>
        </p:nvSpPr>
        <p:spPr bwMode="auto">
          <a:xfrm>
            <a:off x="4644008" y="3329348"/>
            <a:ext cx="576064" cy="3441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337545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4364</TotalTime>
  <Words>338</Words>
  <Application>Microsoft Office PowerPoint</Application>
  <PresentationFormat>如螢幕大小 (4:3)</PresentationFormat>
  <Paragraphs>126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Simplified Arabic Fixed</vt:lpstr>
      <vt:lpstr>Tahoma</vt:lpstr>
      <vt:lpstr>Times New Roman</vt:lpstr>
      <vt:lpstr>Wingdings</vt:lpstr>
      <vt:lpstr>Blends</vt:lpstr>
      <vt:lpstr>913: Joana and the Odd Numbers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GaryC</cp:lastModifiedBy>
  <cp:revision>178</cp:revision>
  <dcterms:created xsi:type="dcterms:W3CDTF">1601-01-01T00:00:00Z</dcterms:created>
  <dcterms:modified xsi:type="dcterms:W3CDTF">2018-10-10T05:34:17Z</dcterms:modified>
</cp:coreProperties>
</file>