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327" r:id="rId2"/>
    <p:sldId id="333" r:id="rId3"/>
    <p:sldId id="373" r:id="rId4"/>
    <p:sldId id="372" r:id="rId5"/>
    <p:sldId id="374" r:id="rId6"/>
    <p:sldId id="387" r:id="rId7"/>
    <p:sldId id="389" r:id="rId8"/>
    <p:sldId id="405" r:id="rId9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1594" id="{6AE1EF1B-F576-4637-9C0C-13C8EE0A9ECC}">
          <p14:sldIdLst>
            <p14:sldId id="327"/>
            <p14:sldId id="333"/>
            <p14:sldId id="373"/>
            <p14:sldId id="372"/>
            <p14:sldId id="374"/>
            <p14:sldId id="387"/>
            <p14:sldId id="389"/>
            <p14:sldId id="405"/>
          </p14:sldIdLst>
        </p14:section>
        <p14:section name="11220" id="{08F7E8B8-6531-4070-A3B5-62FB17B80898}">
          <p14:sldIdLst/>
        </p14:section>
        <p14:section name="10221" id="{E8120C53-7E64-4801-B269-A35BCB009D43}">
          <p14:sldIdLst/>
        </p14:section>
        <p14:section name="846" id="{DD0BD4AB-B0AD-4DC5-9BDD-777BD1AC7E83}">
          <p14:sldIdLst/>
        </p14:section>
        <p14:section name="1056" id="{D6986F79-27A5-4DE6-BF6F-061F95917CC6}">
          <p14:sldIdLst/>
        </p14:section>
        <p14:section name="10810" id="{CE523FE4-7DE3-43B8-9F29-2D65DDD1A24A}">
          <p14:sldIdLst/>
        </p14:section>
        <p14:section name="12096" id="{D3EE7655-8E1A-4EB6-B5B8-0DD85FEF6DD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CD"/>
    <a:srgbClr val="FFE267"/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08" autoAdjust="0"/>
    <p:restoredTop sz="88035" autoAdjust="0"/>
  </p:normalViewPr>
  <p:slideViewPr>
    <p:cSldViewPr>
      <p:cViewPr varScale="1">
        <p:scale>
          <a:sx n="100" d="100"/>
          <a:sy n="100" d="100"/>
        </p:scale>
        <p:origin x="214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41FAB7-77F6-4C52-B06E-684285C8667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0016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F2F3127-FE2C-40F3-9403-A8B31C2CFAE6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821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708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240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479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5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382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6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784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7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969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9602D8-FB89-4FE9-9775-AA4EDA295DB5}" type="datetime1">
              <a:rPr lang="zh-TW" altLang="en-US"/>
              <a:pPr>
                <a:defRPr/>
              </a:pPr>
              <a:t>2019/6/14</a:t>
            </a:fld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032FD31-2C27-40D7-8020-41BBC42427D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8702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180EB-67F8-4D5A-A6EA-CF3110246DB2}" type="datetime1">
              <a:rPr lang="zh-TW" altLang="en-US"/>
              <a:pPr>
                <a:defRPr/>
              </a:pPr>
              <a:t>2019/6/14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6E4025-01EF-4155-A3F7-C984EAC00DA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5131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0A2AF-D376-493F-AB16-1179C2148E9D}" type="datetime1">
              <a:rPr lang="zh-TW" altLang="en-US"/>
              <a:pPr>
                <a:defRPr/>
              </a:pPr>
              <a:t>2019/6/14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12970B-1E8A-44B7-99C6-C0C2257C75C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4852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86D60-10BE-44DC-8E3B-78A3450589A5}" type="datetime1">
              <a:rPr lang="zh-TW" altLang="en-US"/>
              <a:pPr>
                <a:defRPr/>
              </a:pPr>
              <a:t>2019/6/14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3F9BEB-24CD-4803-A5F3-5AC4DF6964A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7336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39641-2F70-420B-9078-45E2783C5BE1}" type="datetime1">
              <a:rPr lang="zh-TW" altLang="en-US"/>
              <a:pPr>
                <a:defRPr/>
              </a:pPr>
              <a:t>2019/6/14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63ECD4-3542-4741-A8D5-817A80B29F1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712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D7635-E5D0-4FC0-B12A-BC52EF7509D4}" type="datetime1">
              <a:rPr lang="zh-TW" altLang="en-US"/>
              <a:pPr>
                <a:defRPr/>
              </a:pPr>
              <a:t>2019/6/14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E65B60-B948-4537-9FF8-D0BA2E473E2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6489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995B5-18CF-4208-BF13-FC5FDE11CDA7}" type="datetime1">
              <a:rPr lang="zh-TW" altLang="en-US"/>
              <a:pPr>
                <a:defRPr/>
              </a:pPr>
              <a:t>2019/6/14</a:t>
            </a:fld>
            <a:endParaRPr lang="en-US" altLang="zh-TW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BA00C5-6386-43A8-B4C4-5AC92944590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7614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29264-01EB-4A0D-ADAD-6AA59D7585EB}" type="datetime1">
              <a:rPr lang="zh-TW" altLang="en-US"/>
              <a:pPr>
                <a:defRPr/>
              </a:pPr>
              <a:t>2019/6/14</a:t>
            </a:fld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86AE1D-D72B-45C2-B93E-90F98683CE9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47984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1B6E3-9C0A-41FF-87F1-2D6439BCE6BD}" type="datetime1">
              <a:rPr lang="zh-TW" altLang="en-US"/>
              <a:pPr>
                <a:defRPr/>
              </a:pPr>
              <a:t>2019/6/14</a:t>
            </a:fld>
            <a:endParaRPr lang="en-US" altLang="zh-TW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4AF8EE-5532-4E54-970E-B5FB3008424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3062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2E1B3-B82E-4160-A27F-4FCBB7473CFA}" type="datetime1">
              <a:rPr lang="zh-TW" altLang="en-US"/>
              <a:pPr>
                <a:defRPr/>
              </a:pPr>
              <a:t>2019/6/14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F4AF3-9C62-4536-9510-C77CC70B07A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71778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51FD0-523E-44CD-BD94-ECF2F76FD529}" type="datetime1">
              <a:rPr lang="zh-TW" altLang="en-US"/>
              <a:pPr>
                <a:defRPr/>
              </a:pPr>
              <a:t>2019/6/14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6CA986-BF72-400A-AAAC-34B7FE8A5E5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97147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D4AE525E-0EF1-43AF-B3F2-61E9809E340D}" type="datetime1">
              <a:rPr lang="zh-TW" altLang="en-US"/>
              <a:pPr>
                <a:defRPr/>
              </a:pPr>
              <a:t>2019/6/14</a:t>
            </a:fld>
            <a:endParaRPr lang="en-US" altLang="zh-TW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1AA518DA-6B3B-4B8D-A24A-2752A068269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Cycle_detect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85E2E13-F15D-4ABD-8C26-F1697121E3EB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1594: </a:t>
            </a:r>
            <a:r>
              <a:rPr lang="en-US" altLang="zh-TW" b="1" dirty="0" err="1">
                <a:latin typeface="Times New Roman" panose="02020603050405020304" pitchFamily="18" charset="0"/>
              </a:rPr>
              <a:t>Ducci</a:t>
            </a:r>
            <a:r>
              <a:rPr lang="en-US" altLang="zh-TW" b="1" dirty="0">
                <a:latin typeface="Times New Roman" panose="02020603050405020304" pitchFamily="18" charset="0"/>
              </a:rPr>
              <a:t> Sequence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6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1447800"/>
                <a:ext cx="8077200" cy="4789488"/>
              </a:xfrm>
            </p:spPr>
            <p:txBody>
              <a:bodyPr/>
              <a:lstStyle/>
              <a:p>
                <a:pPr eaLnBrk="1" hangingPunct="1"/>
                <a:r>
                  <a:rPr lang="zh-TW" altLang="en-US" sz="2400" dirty="0">
                    <a:solidFill>
                      <a:schemeClr val="hlink"/>
                    </a:solidFill>
                    <a:latin typeface="Times New Roman" panose="02020603050405020304" pitchFamily="18" charset="0"/>
                  </a:rPr>
                  <a:t>★☆☆☆☆</a:t>
                </a: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題組：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Problem Set Archive with Online Judge</a:t>
                </a: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題號：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1594: </a:t>
                </a:r>
                <a:r>
                  <a:rPr lang="en-US" altLang="zh-TW" sz="2400" dirty="0" err="1">
                    <a:latin typeface="Times New Roman" panose="02020603050405020304" pitchFamily="18" charset="0"/>
                  </a:rPr>
                  <a:t>Ducci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 Sequence</a:t>
                </a: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解題者：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陳冠智</a:t>
                </a:r>
                <a:endParaRPr lang="zh-TW" altLang="en-US" sz="2400" dirty="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解題日期：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20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19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年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6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月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13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日</a:t>
                </a:r>
                <a:endParaRPr lang="zh-TW" altLang="en-US" sz="2400" dirty="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題意：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給予一個大小為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𝑛</m:t>
                    </m:r>
                    <m:d>
                      <m:dPr>
                        <m:ctrlPr>
                          <a:rPr lang="en-US" altLang="zh-TW" sz="2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</a:rPr>
                          <m:t>3≤</m:t>
                        </m:r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</a:rPr>
                          <m:t>≤15</m:t>
                        </m:r>
                      </m:e>
                    </m:d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</a:rPr>
                  <a:t>的整數序列，反覆計算序列相鄰元素之差形成新的序列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TW" sz="2400" i="1" dirty="0">
                        <a:latin typeface="Cambria Math" panose="02040503050406030204" pitchFamily="18" charset="0"/>
                      </a:rPr>
                      <m:t>≤ </m:t>
                    </m:r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</a:rPr>
                  <a:t>1000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次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)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。若存在新序列元素皆為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0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的情況，輸出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ZERO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；否則，輸出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LOOP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。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7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1447800"/>
                <a:ext cx="8077200" cy="4789488"/>
              </a:xfrm>
              <a:blipFill>
                <a:blip r:embed="rId3"/>
                <a:stretch>
                  <a:fillRect l="-151" t="-1019" r="-467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9110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2246784" cy="231115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en-US" altLang="zh-TW" sz="2400" u="sng" dirty="0">
                <a:latin typeface="Times New Roman" panose="02020603050405020304" pitchFamily="18" charset="0"/>
              </a:rPr>
              <a:t>Input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nn-NO" altLang="zh-TW" sz="2400" dirty="0"/>
              <a:t>4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en-US" altLang="zh-TW" sz="2400" dirty="0"/>
              <a:t>8</a:t>
            </a:r>
            <a:r>
              <a:rPr lang="zh-TW" altLang="en-US" sz="2400" dirty="0"/>
              <a:t> </a:t>
            </a:r>
            <a:r>
              <a:rPr lang="en-US" altLang="zh-TW" sz="2400" dirty="0"/>
              <a:t>11</a:t>
            </a:r>
            <a:r>
              <a:rPr lang="nn-NO" altLang="zh-TW" sz="2400" dirty="0"/>
              <a:t> </a:t>
            </a:r>
            <a:r>
              <a:rPr lang="en-US" altLang="zh-TW" sz="2400" dirty="0"/>
              <a:t>2</a:t>
            </a:r>
            <a:r>
              <a:rPr lang="nn-NO" altLang="zh-TW" sz="2400" dirty="0"/>
              <a:t> </a:t>
            </a:r>
            <a:r>
              <a:rPr lang="en-US" altLang="zh-TW" sz="2400" dirty="0"/>
              <a:t>7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EBC1D9C5-7D56-40F3-B931-01A0B892A776}"/>
              </a:ext>
            </a:extLst>
          </p:cNvPr>
          <p:cNvSpPr/>
          <p:nvPr/>
        </p:nvSpPr>
        <p:spPr>
          <a:xfrm>
            <a:off x="381000" y="3230348"/>
            <a:ext cx="149391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u="sng" dirty="0">
                <a:latin typeface="Times New Roman" panose="02020603050405020304" pitchFamily="18" charset="0"/>
              </a:rPr>
              <a:t>Output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dirty="0"/>
              <a:t>ZERO</a:t>
            </a:r>
            <a:endParaRPr lang="nn-NO" altLang="zh-TW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88470F4-F848-4A9E-81E4-E3A96265B155}"/>
              </a:ext>
            </a:extLst>
          </p:cNvPr>
          <p:cNvSpPr/>
          <p:nvPr/>
        </p:nvSpPr>
        <p:spPr>
          <a:xfrm>
            <a:off x="1691680" y="1827795"/>
            <a:ext cx="1152128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</a:rPr>
              <a:t>(n</a:t>
            </a:r>
            <a:r>
              <a:rPr lang="zh-TW" altLang="en-US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</a:rPr>
              <a:t>=</a:t>
            </a:r>
            <a:r>
              <a:rPr lang="zh-TW" altLang="en-US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</a:rPr>
              <a:t>4)</a:t>
            </a:r>
            <a:endParaRPr lang="nn-NO" altLang="zh-TW" dirty="0">
              <a:solidFill>
                <a:srgbClr val="0070C0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ACF5B104-7A44-4C00-BC34-9B2C48EC7AE8}"/>
              </a:ext>
            </a:extLst>
          </p:cNvPr>
          <p:cNvSpPr/>
          <p:nvPr/>
        </p:nvSpPr>
        <p:spPr>
          <a:xfrm>
            <a:off x="1691680" y="2436890"/>
            <a:ext cx="172819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  <a:ea typeface="+mj-ea"/>
              </a:rPr>
              <a:t>(</a:t>
            </a:r>
            <a:r>
              <a:rPr lang="zh-TW" altLang="en-US" dirty="0">
                <a:solidFill>
                  <a:srgbClr val="0070C0"/>
                </a:solidFill>
                <a:latin typeface="Times New Roman" panose="02020603050405020304" pitchFamily="18" charset="0"/>
                <a:ea typeface="+mj-ea"/>
              </a:rPr>
              <a:t>原始序列</a:t>
            </a:r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  <a:ea typeface="+mj-ea"/>
              </a:rPr>
              <a:t>)</a:t>
            </a:r>
            <a:endParaRPr lang="nn-NO" altLang="zh-TW" dirty="0">
              <a:solidFill>
                <a:srgbClr val="0070C0"/>
              </a:solidFill>
              <a:latin typeface="Times New Roman" panose="02020603050405020304" pitchFamily="18" charset="0"/>
              <a:ea typeface="+mj-ea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2DD1BD3-55C7-4F33-A725-E27794BDEE35}"/>
              </a:ext>
            </a:extLst>
          </p:cNvPr>
          <p:cNvSpPr/>
          <p:nvPr/>
        </p:nvSpPr>
        <p:spPr>
          <a:xfrm>
            <a:off x="4730552" y="1091544"/>
            <a:ext cx="3801888" cy="5141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eaLnBrk="1" hangingPunct="1">
              <a:lnSpc>
                <a:spcPct val="200000"/>
              </a:lnSpc>
              <a:buNone/>
            </a:pPr>
            <a:r>
              <a:rPr lang="en-US" altLang="zh-TW" dirty="0"/>
              <a:t>8	11</a:t>
            </a:r>
            <a:r>
              <a:rPr lang="nn-NO" altLang="zh-TW" dirty="0"/>
              <a:t>	</a:t>
            </a:r>
            <a:r>
              <a:rPr lang="en-US" altLang="zh-TW" dirty="0"/>
              <a:t>2	7</a:t>
            </a:r>
          </a:p>
          <a:p>
            <a:pPr marL="0" indent="0" algn="ctr" eaLnBrk="1" hangingPunct="1">
              <a:lnSpc>
                <a:spcPct val="200000"/>
              </a:lnSpc>
              <a:buNone/>
            </a:pPr>
            <a:r>
              <a:rPr lang="en-US" altLang="zh-TW" dirty="0"/>
              <a:t>|8-11|  |11-2|  |2-7|  |7-8|</a:t>
            </a:r>
          </a:p>
          <a:p>
            <a:pPr marL="0" indent="0" algn="ctr" eaLnBrk="1" hangingPunct="1">
              <a:lnSpc>
                <a:spcPct val="200000"/>
              </a:lnSpc>
              <a:buNone/>
            </a:pPr>
            <a:r>
              <a:rPr lang="en-US" altLang="zh-TW" dirty="0"/>
              <a:t>3	9	5	1</a:t>
            </a:r>
          </a:p>
          <a:p>
            <a:pPr marL="0" indent="0" algn="ctr" eaLnBrk="1" hangingPunct="1">
              <a:lnSpc>
                <a:spcPct val="200000"/>
              </a:lnSpc>
              <a:buNone/>
            </a:pPr>
            <a:r>
              <a:rPr lang="en-US" altLang="zh-TW" dirty="0"/>
              <a:t>6	4	4	2</a:t>
            </a:r>
          </a:p>
          <a:p>
            <a:pPr marL="0" indent="0" algn="ctr" eaLnBrk="1" hangingPunct="1">
              <a:lnSpc>
                <a:spcPct val="200000"/>
              </a:lnSpc>
              <a:buNone/>
            </a:pPr>
            <a:r>
              <a:rPr lang="en-US" altLang="zh-TW" dirty="0"/>
              <a:t>2	0	2	4</a:t>
            </a:r>
          </a:p>
          <a:p>
            <a:pPr marL="0" indent="0" algn="ctr" eaLnBrk="1" hangingPunct="1">
              <a:lnSpc>
                <a:spcPct val="200000"/>
              </a:lnSpc>
              <a:buNone/>
            </a:pPr>
            <a:r>
              <a:rPr lang="en-US" altLang="zh-TW" dirty="0"/>
              <a:t>2	2	2	2</a:t>
            </a:r>
          </a:p>
          <a:p>
            <a:pPr marL="0" indent="0" algn="ctr" eaLnBrk="1" hangingPunct="1">
              <a:lnSpc>
                <a:spcPct val="200000"/>
              </a:lnSpc>
              <a:buNone/>
            </a:pPr>
            <a:r>
              <a:rPr lang="en-US" altLang="zh-TW" dirty="0">
                <a:solidFill>
                  <a:srgbClr val="FF0000"/>
                </a:solidFill>
              </a:rPr>
              <a:t>0	0	0	0</a:t>
            </a:r>
          </a:p>
        </p:txBody>
      </p:sp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996B8238-0769-4D61-81CA-3BBCFFBFEF1F}"/>
              </a:ext>
            </a:extLst>
          </p:cNvPr>
          <p:cNvCxnSpPr>
            <a:cxnSpLocks/>
          </p:cNvCxnSpPr>
          <p:nvPr/>
        </p:nvCxnSpPr>
        <p:spPr bwMode="auto">
          <a:xfrm>
            <a:off x="4303156" y="476672"/>
            <a:ext cx="0" cy="56166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id="{5444ADDC-7EE8-4FE5-BB8A-6A8A10392889}"/>
              </a:ext>
            </a:extLst>
          </p:cNvPr>
          <p:cNvSpPr/>
          <p:nvPr/>
        </p:nvSpPr>
        <p:spPr>
          <a:xfrm>
            <a:off x="3645132" y="1091544"/>
            <a:ext cx="352982" cy="51414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200000"/>
              </a:lnSpc>
              <a:buNone/>
            </a:pPr>
            <a:r>
              <a:rPr lang="en-US" altLang="zh-TW" dirty="0">
                <a:solidFill>
                  <a:srgbClr val="7030A0"/>
                </a:solidFill>
              </a:rPr>
              <a:t>0</a:t>
            </a:r>
          </a:p>
          <a:p>
            <a:pPr marL="0" indent="0" eaLnBrk="1" hangingPunct="1">
              <a:lnSpc>
                <a:spcPct val="200000"/>
              </a:lnSpc>
              <a:buNone/>
            </a:pPr>
            <a:endParaRPr lang="en-US" altLang="zh-TW" dirty="0">
              <a:solidFill>
                <a:srgbClr val="7030A0"/>
              </a:solidFill>
            </a:endParaRPr>
          </a:p>
          <a:p>
            <a:pPr marL="0" indent="0" eaLnBrk="1" hangingPunct="1">
              <a:lnSpc>
                <a:spcPct val="200000"/>
              </a:lnSpc>
              <a:buNone/>
            </a:pPr>
            <a:r>
              <a:rPr lang="en-US" altLang="zh-TW" dirty="0">
                <a:solidFill>
                  <a:srgbClr val="7030A0"/>
                </a:solidFill>
              </a:rPr>
              <a:t>1</a:t>
            </a:r>
          </a:p>
          <a:p>
            <a:pPr marL="0" indent="0" eaLnBrk="1" hangingPunct="1">
              <a:lnSpc>
                <a:spcPct val="200000"/>
              </a:lnSpc>
              <a:buNone/>
            </a:pPr>
            <a:r>
              <a:rPr lang="en-US" altLang="zh-TW" dirty="0">
                <a:solidFill>
                  <a:srgbClr val="7030A0"/>
                </a:solidFill>
              </a:rPr>
              <a:t>2</a:t>
            </a:r>
          </a:p>
          <a:p>
            <a:pPr marL="0" indent="0" eaLnBrk="1" hangingPunct="1">
              <a:lnSpc>
                <a:spcPct val="200000"/>
              </a:lnSpc>
              <a:buNone/>
            </a:pPr>
            <a:r>
              <a:rPr lang="en-US" altLang="zh-TW" dirty="0">
                <a:solidFill>
                  <a:srgbClr val="7030A0"/>
                </a:solidFill>
              </a:rPr>
              <a:t>3</a:t>
            </a:r>
          </a:p>
          <a:p>
            <a:pPr marL="0" indent="0" eaLnBrk="1" hangingPunct="1">
              <a:lnSpc>
                <a:spcPct val="200000"/>
              </a:lnSpc>
              <a:buNone/>
            </a:pPr>
            <a:r>
              <a:rPr lang="en-US" altLang="zh-TW" dirty="0">
                <a:solidFill>
                  <a:srgbClr val="7030A0"/>
                </a:solidFill>
              </a:rPr>
              <a:t>4</a:t>
            </a:r>
          </a:p>
          <a:p>
            <a:pPr marL="0" indent="0" eaLnBrk="1" hangingPunct="1">
              <a:lnSpc>
                <a:spcPct val="200000"/>
              </a:lnSpc>
              <a:buNone/>
            </a:pPr>
            <a:r>
              <a:rPr lang="en-US" altLang="zh-TW" dirty="0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009BDD26-05F6-4A38-B106-2022116F82F8}"/>
              </a:ext>
            </a:extLst>
          </p:cNvPr>
          <p:cNvSpPr/>
          <p:nvPr/>
        </p:nvSpPr>
        <p:spPr>
          <a:xfrm>
            <a:off x="3388978" y="430534"/>
            <a:ext cx="849913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50000"/>
              </a:lnSpc>
              <a:buNone/>
            </a:pPr>
            <a:r>
              <a:rPr lang="en-US" altLang="zh-TW" dirty="0">
                <a:solidFill>
                  <a:srgbClr val="7030A0"/>
                </a:solidFill>
                <a:latin typeface="Times New Roman" panose="02020603050405020304" pitchFamily="18" charset="0"/>
              </a:rPr>
              <a:t>times</a:t>
            </a:r>
          </a:p>
        </p:txBody>
      </p:sp>
    </p:spTree>
    <p:extLst>
      <p:ext uri="{BB962C8B-B14F-4D97-AF65-F5344CB8AC3E}">
        <p14:creationId xmlns:p14="http://schemas.microsoft.com/office/powerpoint/2010/main" val="3820442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2246784" cy="231115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en-US" altLang="zh-TW" sz="2400" u="sng" dirty="0">
                <a:latin typeface="Times New Roman" panose="02020603050405020304" pitchFamily="18" charset="0"/>
              </a:rPr>
              <a:t>Input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en-US" altLang="zh-TW" sz="2400" dirty="0"/>
              <a:t>6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en-US" altLang="zh-TW" sz="2400" dirty="0"/>
              <a:t>1</a:t>
            </a:r>
            <a:r>
              <a:rPr lang="zh-TW" altLang="en-US" sz="2400" dirty="0"/>
              <a:t> </a:t>
            </a:r>
            <a:r>
              <a:rPr lang="en-US" altLang="zh-TW" sz="2400" dirty="0"/>
              <a:t>2</a:t>
            </a:r>
            <a:r>
              <a:rPr lang="nn-NO" altLang="zh-TW" sz="2400" dirty="0"/>
              <a:t> </a:t>
            </a:r>
            <a:r>
              <a:rPr lang="en-US" altLang="zh-TW" sz="2400" dirty="0"/>
              <a:t>3</a:t>
            </a:r>
            <a:r>
              <a:rPr lang="nn-NO" altLang="zh-TW" sz="2400" dirty="0"/>
              <a:t> </a:t>
            </a:r>
            <a:r>
              <a:rPr lang="en-US" altLang="zh-TW" sz="2400" dirty="0"/>
              <a:t>1</a:t>
            </a:r>
            <a:r>
              <a:rPr lang="zh-TW" altLang="en-US" sz="2400" dirty="0"/>
              <a:t> </a:t>
            </a:r>
            <a:r>
              <a:rPr lang="en-US" altLang="zh-TW" sz="2400" dirty="0"/>
              <a:t>2</a:t>
            </a:r>
            <a:r>
              <a:rPr lang="zh-TW" altLang="en-US" sz="2400" dirty="0"/>
              <a:t> </a:t>
            </a:r>
            <a:r>
              <a:rPr lang="en-US" altLang="zh-TW" sz="2400" dirty="0"/>
              <a:t>3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EBC1D9C5-7D56-40F3-B931-01A0B892A776}"/>
              </a:ext>
            </a:extLst>
          </p:cNvPr>
          <p:cNvSpPr/>
          <p:nvPr/>
        </p:nvSpPr>
        <p:spPr>
          <a:xfrm>
            <a:off x="381000" y="3514144"/>
            <a:ext cx="149391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u="sng" dirty="0">
                <a:latin typeface="Times New Roman" panose="02020603050405020304" pitchFamily="18" charset="0"/>
              </a:rPr>
              <a:t>Output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dirty="0"/>
              <a:t>LOOP</a:t>
            </a:r>
            <a:endParaRPr lang="nn-NO" altLang="zh-TW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88470F4-F848-4A9E-81E4-E3A96265B155}"/>
              </a:ext>
            </a:extLst>
          </p:cNvPr>
          <p:cNvSpPr/>
          <p:nvPr/>
        </p:nvSpPr>
        <p:spPr>
          <a:xfrm>
            <a:off x="1079099" y="1827795"/>
            <a:ext cx="1152128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</a:rPr>
              <a:t>(n</a:t>
            </a:r>
            <a:r>
              <a:rPr lang="zh-TW" altLang="en-US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</a:rPr>
              <a:t>=</a:t>
            </a:r>
            <a:r>
              <a:rPr lang="zh-TW" altLang="en-US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</a:rPr>
              <a:t>6)</a:t>
            </a:r>
            <a:endParaRPr lang="nn-NO" altLang="zh-TW" dirty="0">
              <a:solidFill>
                <a:srgbClr val="0070C0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ACF5B104-7A44-4C00-BC34-9B2C48EC7AE8}"/>
              </a:ext>
            </a:extLst>
          </p:cNvPr>
          <p:cNvSpPr/>
          <p:nvPr/>
        </p:nvSpPr>
        <p:spPr>
          <a:xfrm>
            <a:off x="455488" y="2860252"/>
            <a:ext cx="172819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  <a:ea typeface="+mj-ea"/>
              </a:rPr>
              <a:t>(</a:t>
            </a:r>
            <a:r>
              <a:rPr lang="zh-TW" altLang="en-US" dirty="0">
                <a:solidFill>
                  <a:srgbClr val="0070C0"/>
                </a:solidFill>
                <a:latin typeface="Times New Roman" panose="02020603050405020304" pitchFamily="18" charset="0"/>
                <a:ea typeface="+mj-ea"/>
              </a:rPr>
              <a:t>原始序列</a:t>
            </a:r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  <a:ea typeface="+mj-ea"/>
              </a:rPr>
              <a:t>)</a:t>
            </a:r>
            <a:endParaRPr lang="nn-NO" altLang="zh-TW" dirty="0">
              <a:solidFill>
                <a:srgbClr val="0070C0"/>
              </a:solidFill>
              <a:latin typeface="Times New Roman" panose="02020603050405020304" pitchFamily="18" charset="0"/>
              <a:ea typeface="+mj-ea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2DD1BD3-55C7-4F33-A725-E27794BDEE35}"/>
              </a:ext>
            </a:extLst>
          </p:cNvPr>
          <p:cNvSpPr/>
          <p:nvPr/>
        </p:nvSpPr>
        <p:spPr>
          <a:xfrm>
            <a:off x="3848356" y="1091544"/>
            <a:ext cx="4969630" cy="51414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200000"/>
              </a:lnSpc>
              <a:buNone/>
            </a:pPr>
            <a:r>
              <a:rPr lang="en-US" altLang="zh-TW" dirty="0"/>
              <a:t>1	2</a:t>
            </a:r>
            <a:r>
              <a:rPr lang="nn-NO" altLang="zh-TW" dirty="0"/>
              <a:t>	</a:t>
            </a:r>
            <a:r>
              <a:rPr lang="en-US" altLang="zh-TW" dirty="0"/>
              <a:t>3	1	2	3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TW" dirty="0"/>
              <a:t>1	1	2	1	1	2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TW" dirty="0">
                <a:solidFill>
                  <a:srgbClr val="FF0000"/>
                </a:solidFill>
              </a:rPr>
              <a:t>0	1	1	0	1	1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TW" dirty="0"/>
              <a:t>1	0	1	1	0	1</a:t>
            </a:r>
          </a:p>
          <a:p>
            <a:pPr marL="0" indent="0" eaLnBrk="1" hangingPunct="1">
              <a:lnSpc>
                <a:spcPct val="200000"/>
              </a:lnSpc>
              <a:buNone/>
            </a:pPr>
            <a:r>
              <a:rPr lang="en-US" altLang="zh-TW" dirty="0"/>
              <a:t>1	1	0	1	1	0</a:t>
            </a:r>
          </a:p>
          <a:p>
            <a:pPr marL="0" indent="0" eaLnBrk="1" hangingPunct="1">
              <a:lnSpc>
                <a:spcPct val="200000"/>
              </a:lnSpc>
              <a:buNone/>
            </a:pPr>
            <a:r>
              <a:rPr lang="en-US" altLang="zh-TW" dirty="0">
                <a:solidFill>
                  <a:srgbClr val="FF0000"/>
                </a:solidFill>
              </a:rPr>
              <a:t>0	1	1	0	1	1</a:t>
            </a:r>
          </a:p>
          <a:p>
            <a:pPr marL="0" indent="0" eaLnBrk="1" hangingPunct="1">
              <a:lnSpc>
                <a:spcPct val="200000"/>
              </a:lnSpc>
              <a:buNone/>
            </a:pPr>
            <a:r>
              <a:rPr lang="en-US" altLang="zh-TW" dirty="0">
                <a:solidFill>
                  <a:srgbClr val="FF0000"/>
                </a:solidFill>
              </a:rPr>
              <a:t>…</a:t>
            </a:r>
          </a:p>
        </p:txBody>
      </p:sp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996B8238-0769-4D61-81CA-3BBCFFBFEF1F}"/>
              </a:ext>
            </a:extLst>
          </p:cNvPr>
          <p:cNvCxnSpPr>
            <a:cxnSpLocks/>
          </p:cNvCxnSpPr>
          <p:nvPr/>
        </p:nvCxnSpPr>
        <p:spPr bwMode="auto">
          <a:xfrm>
            <a:off x="3562404" y="476672"/>
            <a:ext cx="0" cy="56166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id="{5444ADDC-7EE8-4FE5-BB8A-6A8A10392889}"/>
              </a:ext>
            </a:extLst>
          </p:cNvPr>
          <p:cNvSpPr/>
          <p:nvPr/>
        </p:nvSpPr>
        <p:spPr>
          <a:xfrm>
            <a:off x="2968645" y="1091544"/>
            <a:ext cx="436338" cy="51414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200000"/>
              </a:lnSpc>
              <a:buNone/>
            </a:pPr>
            <a:r>
              <a:rPr lang="en-US" altLang="zh-TW" dirty="0">
                <a:solidFill>
                  <a:srgbClr val="7030A0"/>
                </a:solidFill>
              </a:rPr>
              <a:t>0</a:t>
            </a:r>
          </a:p>
          <a:p>
            <a:pPr marL="0" indent="0" eaLnBrk="1" hangingPunct="1">
              <a:lnSpc>
                <a:spcPct val="200000"/>
              </a:lnSpc>
              <a:buNone/>
            </a:pPr>
            <a:r>
              <a:rPr lang="en-US" altLang="zh-TW" dirty="0">
                <a:solidFill>
                  <a:srgbClr val="7030A0"/>
                </a:solidFill>
              </a:rPr>
              <a:t>1</a:t>
            </a:r>
          </a:p>
          <a:p>
            <a:pPr marL="0" indent="0" eaLnBrk="1" hangingPunct="1">
              <a:lnSpc>
                <a:spcPct val="200000"/>
              </a:lnSpc>
              <a:buNone/>
            </a:pPr>
            <a:r>
              <a:rPr lang="en-US" altLang="zh-TW" dirty="0">
                <a:solidFill>
                  <a:srgbClr val="7030A0"/>
                </a:solidFill>
              </a:rPr>
              <a:t>2</a:t>
            </a:r>
          </a:p>
          <a:p>
            <a:pPr marL="0" indent="0" eaLnBrk="1" hangingPunct="1">
              <a:lnSpc>
                <a:spcPct val="200000"/>
              </a:lnSpc>
              <a:buNone/>
            </a:pPr>
            <a:r>
              <a:rPr lang="en-US" altLang="zh-TW" dirty="0">
                <a:solidFill>
                  <a:srgbClr val="7030A0"/>
                </a:solidFill>
              </a:rPr>
              <a:t>3</a:t>
            </a:r>
          </a:p>
          <a:p>
            <a:pPr marL="0" indent="0" eaLnBrk="1" hangingPunct="1">
              <a:lnSpc>
                <a:spcPct val="200000"/>
              </a:lnSpc>
              <a:buNone/>
            </a:pPr>
            <a:r>
              <a:rPr lang="en-US" altLang="zh-TW" dirty="0">
                <a:solidFill>
                  <a:srgbClr val="7030A0"/>
                </a:solidFill>
              </a:rPr>
              <a:t>4</a:t>
            </a:r>
          </a:p>
          <a:p>
            <a:pPr marL="0" indent="0" eaLnBrk="1" hangingPunct="1">
              <a:lnSpc>
                <a:spcPct val="200000"/>
              </a:lnSpc>
              <a:buNone/>
            </a:pPr>
            <a:r>
              <a:rPr lang="en-US" altLang="zh-TW" dirty="0">
                <a:solidFill>
                  <a:srgbClr val="7030A0"/>
                </a:solidFill>
              </a:rPr>
              <a:t>5</a:t>
            </a:r>
          </a:p>
          <a:p>
            <a:pPr marL="0" indent="0" eaLnBrk="1" hangingPunct="1">
              <a:lnSpc>
                <a:spcPct val="200000"/>
              </a:lnSpc>
              <a:buNone/>
            </a:pPr>
            <a:r>
              <a:rPr lang="en-US" altLang="zh-TW" dirty="0">
                <a:solidFill>
                  <a:srgbClr val="7030A0"/>
                </a:solidFill>
              </a:rPr>
              <a:t>…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009BDD26-05F6-4A38-B106-2022116F82F8}"/>
              </a:ext>
            </a:extLst>
          </p:cNvPr>
          <p:cNvSpPr/>
          <p:nvPr/>
        </p:nvSpPr>
        <p:spPr>
          <a:xfrm>
            <a:off x="2712491" y="430534"/>
            <a:ext cx="849913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50000"/>
              </a:lnSpc>
              <a:buNone/>
            </a:pPr>
            <a:r>
              <a:rPr lang="en-US" altLang="zh-TW" dirty="0">
                <a:solidFill>
                  <a:srgbClr val="7030A0"/>
                </a:solidFill>
                <a:latin typeface="Times New Roman" panose="02020603050405020304" pitchFamily="18" charset="0"/>
              </a:rPr>
              <a:t>times</a:t>
            </a:r>
          </a:p>
        </p:txBody>
      </p:sp>
    </p:spTree>
    <p:extLst>
      <p:ext uri="{BB962C8B-B14F-4D97-AF65-F5344CB8AC3E}">
        <p14:creationId xmlns:p14="http://schemas.microsoft.com/office/powerpoint/2010/main" val="3537017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432010"/>
                <a:ext cx="6400800" cy="1141994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</a:t>
                </a:r>
                <a:r>
                  <a:rPr lang="en-US" altLang="zh-TW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(1)</a:t>
                </a: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：</a:t>
                </a:r>
                <a:endParaRPr lang="en-US" altLang="zh-TW" sz="2400" b="1" dirty="0">
                  <a:solidFill>
                    <a:srgbClr val="3BA943"/>
                  </a:solidFill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150000"/>
                  </a:lnSpc>
                  <a:buNone/>
                </a:pPr>
                <a:r>
                  <a:rPr lang="en-US" altLang="zh-TW" sz="2400" dirty="0">
                    <a:solidFill>
                      <a:srgbClr val="7030A0"/>
                    </a:solidFill>
                    <a:latin typeface="Times New Roman" panose="02020603050405020304" pitchFamily="18" charset="0"/>
                  </a:rPr>
                  <a:t>times</a:t>
                </a:r>
                <a:r>
                  <a:rPr lang="zh-TW" altLang="en-US" sz="2400" dirty="0">
                    <a:solidFill>
                      <a:srgbClr val="7030A0"/>
                    </a:solidFill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400" i="1" dirty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≤1000 </m:t>
                    </m:r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</a:rPr>
                  <a:t>，暴力解即可</a:t>
                </a:r>
                <a:endParaRPr lang="en-US" altLang="zh-TW" sz="2400" dirty="0"/>
              </a:p>
            </p:txBody>
          </p:sp>
        </mc:Choice>
        <mc:Fallback xmlns="">
          <p:sp>
            <p:nvSpPr>
              <p:cNvPr id="40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432010"/>
                <a:ext cx="6400800" cy="1141994"/>
              </a:xfrm>
              <a:blipFill>
                <a:blip r:embed="rId3"/>
                <a:stretch>
                  <a:fillRect l="-1524" t="-748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菱形 3">
            <a:extLst>
              <a:ext uri="{FF2B5EF4-FFF2-40B4-BE49-F238E27FC236}">
                <a16:creationId xmlns:a16="http://schemas.microsoft.com/office/drawing/2014/main" id="{FCB95C08-5B80-4A6E-95C1-3BEAED5FC140}"/>
              </a:ext>
            </a:extLst>
          </p:cNvPr>
          <p:cNvSpPr/>
          <p:nvPr/>
        </p:nvSpPr>
        <p:spPr bwMode="auto">
          <a:xfrm>
            <a:off x="2003438" y="3673245"/>
            <a:ext cx="1728192" cy="1489821"/>
          </a:xfrm>
          <a:prstGeom prst="diamond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200000"/>
              </a:lnSpc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所有元素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=0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7" name="直線單箭頭接點 6">
            <a:extLst>
              <a:ext uri="{FF2B5EF4-FFF2-40B4-BE49-F238E27FC236}">
                <a16:creationId xmlns:a16="http://schemas.microsoft.com/office/drawing/2014/main" id="{8C9811A5-E507-4D46-8460-1A8D08725A6B}"/>
              </a:ext>
            </a:extLst>
          </p:cNvPr>
          <p:cNvCxnSpPr>
            <a:cxnSpLocks/>
            <a:stCxn id="2" idx="2"/>
            <a:endCxn id="4" idx="0"/>
          </p:cNvCxnSpPr>
          <p:nvPr/>
        </p:nvCxnSpPr>
        <p:spPr bwMode="auto">
          <a:xfrm flipH="1">
            <a:off x="2867534" y="3170092"/>
            <a:ext cx="10509" cy="5031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E7908CE8-6380-4CDE-8543-531592AA38EF}"/>
              </a:ext>
            </a:extLst>
          </p:cNvPr>
          <p:cNvCxnSpPr>
            <a:cxnSpLocks/>
            <a:stCxn id="4" idx="2"/>
            <a:endCxn id="21" idx="0"/>
          </p:cNvCxnSpPr>
          <p:nvPr/>
        </p:nvCxnSpPr>
        <p:spPr bwMode="auto">
          <a:xfrm>
            <a:off x="2867534" y="5163066"/>
            <a:ext cx="0" cy="5874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1" name="矩形 20">
            <a:extLst>
              <a:ext uri="{FF2B5EF4-FFF2-40B4-BE49-F238E27FC236}">
                <a16:creationId xmlns:a16="http://schemas.microsoft.com/office/drawing/2014/main" id="{AF720307-C671-48CA-BDD5-866AAD1CA1D1}"/>
              </a:ext>
            </a:extLst>
          </p:cNvPr>
          <p:cNvSpPr/>
          <p:nvPr/>
        </p:nvSpPr>
        <p:spPr bwMode="auto">
          <a:xfrm>
            <a:off x="2066628" y="5750496"/>
            <a:ext cx="1601811" cy="38248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ZERO</a:t>
            </a:r>
            <a:endParaRPr kumimoji="1" lang="zh-TW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F01B7B2-991E-46F8-9A18-1BA14D1008E8}"/>
              </a:ext>
            </a:extLst>
          </p:cNvPr>
          <p:cNvSpPr/>
          <p:nvPr/>
        </p:nvSpPr>
        <p:spPr bwMode="auto">
          <a:xfrm>
            <a:off x="1518032" y="2775857"/>
            <a:ext cx="2720021" cy="39423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zh-TW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計算差序列</a:t>
            </a:r>
            <a:r>
              <a:rPr kumimoji="1" lang="en-US" altLang="zh-TW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,</a:t>
            </a:r>
            <a:r>
              <a:rPr lang="en-US" altLang="zh-TW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times++</a:t>
            </a: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DFB996C5-8A4B-4C77-865B-BE37EE7C8953}"/>
              </a:ext>
            </a:extLst>
          </p:cNvPr>
          <p:cNvSpPr/>
          <p:nvPr/>
        </p:nvSpPr>
        <p:spPr>
          <a:xfrm>
            <a:off x="2210036" y="5051929"/>
            <a:ext cx="6703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buNone/>
            </a:pP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</a:rPr>
              <a:t>YES</a:t>
            </a:r>
          </a:p>
        </p:txBody>
      </p:sp>
      <p:sp>
        <p:nvSpPr>
          <p:cNvPr id="35" name="菱形 34">
            <a:extLst>
              <a:ext uri="{FF2B5EF4-FFF2-40B4-BE49-F238E27FC236}">
                <a16:creationId xmlns:a16="http://schemas.microsoft.com/office/drawing/2014/main" id="{D9D9F2B8-DB4A-4315-B86C-A3629A508177}"/>
              </a:ext>
            </a:extLst>
          </p:cNvPr>
          <p:cNvSpPr/>
          <p:nvPr/>
        </p:nvSpPr>
        <p:spPr bwMode="auto">
          <a:xfrm>
            <a:off x="5040052" y="3667370"/>
            <a:ext cx="1728192" cy="1489821"/>
          </a:xfrm>
          <a:prstGeom prst="diamond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200000"/>
              </a:lnSpc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times=1000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36" name="直線單箭頭接點 35">
            <a:extLst>
              <a:ext uri="{FF2B5EF4-FFF2-40B4-BE49-F238E27FC236}">
                <a16:creationId xmlns:a16="http://schemas.microsoft.com/office/drawing/2014/main" id="{4F9F2A2E-13FA-4866-B829-E8D18E170387}"/>
              </a:ext>
            </a:extLst>
          </p:cNvPr>
          <p:cNvCxnSpPr>
            <a:cxnSpLocks/>
            <a:stCxn id="4" idx="3"/>
            <a:endCxn id="35" idx="1"/>
          </p:cNvCxnSpPr>
          <p:nvPr/>
        </p:nvCxnSpPr>
        <p:spPr bwMode="auto">
          <a:xfrm flipV="1">
            <a:off x="3731630" y="4412281"/>
            <a:ext cx="1308422" cy="58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9" name="直線單箭頭接點 38">
            <a:extLst>
              <a:ext uri="{FF2B5EF4-FFF2-40B4-BE49-F238E27FC236}">
                <a16:creationId xmlns:a16="http://schemas.microsoft.com/office/drawing/2014/main" id="{0BF42ABA-423B-4C1B-AFEF-D294C08BD94D}"/>
              </a:ext>
            </a:extLst>
          </p:cNvPr>
          <p:cNvCxnSpPr>
            <a:cxnSpLocks/>
            <a:stCxn id="35" idx="2"/>
            <a:endCxn id="40" idx="0"/>
          </p:cNvCxnSpPr>
          <p:nvPr/>
        </p:nvCxnSpPr>
        <p:spPr bwMode="auto">
          <a:xfrm>
            <a:off x="5904148" y="5157191"/>
            <a:ext cx="9807" cy="5896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40" name="矩形 39">
            <a:extLst>
              <a:ext uri="{FF2B5EF4-FFF2-40B4-BE49-F238E27FC236}">
                <a16:creationId xmlns:a16="http://schemas.microsoft.com/office/drawing/2014/main" id="{777F0BC8-E680-42FE-BB66-7BA93D04247C}"/>
              </a:ext>
            </a:extLst>
          </p:cNvPr>
          <p:cNvSpPr/>
          <p:nvPr/>
        </p:nvSpPr>
        <p:spPr bwMode="auto">
          <a:xfrm>
            <a:off x="5113050" y="5746887"/>
            <a:ext cx="1601809" cy="38248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LOOP</a:t>
            </a:r>
            <a:endParaRPr kumimoji="1" lang="zh-TW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47F44649-F501-4D92-920C-03E15F914063}"/>
              </a:ext>
            </a:extLst>
          </p:cNvPr>
          <p:cNvSpPr/>
          <p:nvPr/>
        </p:nvSpPr>
        <p:spPr>
          <a:xfrm>
            <a:off x="5194143" y="5051091"/>
            <a:ext cx="6703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buNone/>
            </a:pP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</a:rPr>
              <a:t>YES</a:t>
            </a:r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1A2E7A8B-0C7A-4035-8658-2B090BA0F343}"/>
              </a:ext>
            </a:extLst>
          </p:cNvPr>
          <p:cNvSpPr/>
          <p:nvPr/>
        </p:nvSpPr>
        <p:spPr>
          <a:xfrm>
            <a:off x="3581400" y="3966524"/>
            <a:ext cx="5565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buNone/>
            </a:pP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</a:rPr>
              <a:t>NO</a:t>
            </a:r>
          </a:p>
        </p:txBody>
      </p:sp>
      <p:cxnSp>
        <p:nvCxnSpPr>
          <p:cNvPr id="52" name="接點: 肘形 51">
            <a:extLst>
              <a:ext uri="{FF2B5EF4-FFF2-40B4-BE49-F238E27FC236}">
                <a16:creationId xmlns:a16="http://schemas.microsoft.com/office/drawing/2014/main" id="{F72A5B48-114B-4E41-9598-1C2D97EADD77}"/>
              </a:ext>
            </a:extLst>
          </p:cNvPr>
          <p:cNvCxnSpPr>
            <a:cxnSpLocks/>
            <a:stCxn id="35" idx="0"/>
            <a:endCxn id="2" idx="3"/>
          </p:cNvCxnSpPr>
          <p:nvPr/>
        </p:nvCxnSpPr>
        <p:spPr bwMode="auto">
          <a:xfrm rot="16200000" flipV="1">
            <a:off x="4723904" y="2487125"/>
            <a:ext cx="694395" cy="1666095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57" name="流程圖: 結束點 56">
            <a:extLst>
              <a:ext uri="{FF2B5EF4-FFF2-40B4-BE49-F238E27FC236}">
                <a16:creationId xmlns:a16="http://schemas.microsoft.com/office/drawing/2014/main" id="{929A2925-8C72-407E-BD04-18D0928F2C14}"/>
              </a:ext>
            </a:extLst>
          </p:cNvPr>
          <p:cNvSpPr/>
          <p:nvPr/>
        </p:nvSpPr>
        <p:spPr bwMode="auto">
          <a:xfrm>
            <a:off x="1842928" y="1783718"/>
            <a:ext cx="2070230" cy="581912"/>
          </a:xfrm>
          <a:prstGeom prst="flowChartTerminator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altLang="zh-TW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4" name="矩形 83">
            <a:extLst>
              <a:ext uri="{FF2B5EF4-FFF2-40B4-BE49-F238E27FC236}">
                <a16:creationId xmlns:a16="http://schemas.microsoft.com/office/drawing/2014/main" id="{5AB6701F-A7BC-4D73-92B6-55708F682CEA}"/>
              </a:ext>
            </a:extLst>
          </p:cNvPr>
          <p:cNvSpPr/>
          <p:nvPr/>
        </p:nvSpPr>
        <p:spPr>
          <a:xfrm>
            <a:off x="5955650" y="3380334"/>
            <a:ext cx="5565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buNone/>
            </a:pP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</a:rPr>
              <a:t>NO</a:t>
            </a:r>
          </a:p>
        </p:txBody>
      </p:sp>
      <p:sp>
        <p:nvSpPr>
          <p:cNvPr id="4116" name="矩形 4115">
            <a:extLst>
              <a:ext uri="{FF2B5EF4-FFF2-40B4-BE49-F238E27FC236}">
                <a16:creationId xmlns:a16="http://schemas.microsoft.com/office/drawing/2014/main" id="{D7A15963-FC28-49B0-9166-3D8BF50C8D2A}"/>
              </a:ext>
            </a:extLst>
          </p:cNvPr>
          <p:cNvSpPr/>
          <p:nvPr/>
        </p:nvSpPr>
        <p:spPr>
          <a:xfrm>
            <a:off x="2383327" y="1836340"/>
            <a:ext cx="1176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dirty="0">
                <a:solidFill>
                  <a:srgbClr val="7030A0"/>
                </a:solidFill>
                <a:latin typeface="Times New Roman" panose="02020603050405020304" pitchFamily="18" charset="0"/>
              </a:rPr>
              <a:t>times=0</a:t>
            </a:r>
          </a:p>
        </p:txBody>
      </p:sp>
      <p:cxnSp>
        <p:nvCxnSpPr>
          <p:cNvPr id="86" name="直線單箭頭接點 85">
            <a:extLst>
              <a:ext uri="{FF2B5EF4-FFF2-40B4-BE49-F238E27FC236}">
                <a16:creationId xmlns:a16="http://schemas.microsoft.com/office/drawing/2014/main" id="{86F44AA8-083C-4388-A75C-87746C15B666}"/>
              </a:ext>
            </a:extLst>
          </p:cNvPr>
          <p:cNvCxnSpPr>
            <a:cxnSpLocks/>
            <a:stCxn id="57" idx="2"/>
            <a:endCxn id="2" idx="0"/>
          </p:cNvCxnSpPr>
          <p:nvPr/>
        </p:nvCxnSpPr>
        <p:spPr bwMode="auto">
          <a:xfrm>
            <a:off x="2878043" y="2365630"/>
            <a:ext cx="0" cy="4102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01601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2246784" cy="231115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</a:t>
            </a: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(1)</a:t>
            </a: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en-US" altLang="zh-TW" sz="2400" u="sng" dirty="0">
                <a:latin typeface="Times New Roman" panose="02020603050405020304" pitchFamily="18" charset="0"/>
              </a:rPr>
              <a:t>Input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en-US" altLang="zh-TW" sz="2400" dirty="0"/>
              <a:t>6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en-US" altLang="zh-TW" sz="2400" dirty="0"/>
              <a:t>1</a:t>
            </a:r>
            <a:r>
              <a:rPr lang="zh-TW" altLang="en-US" sz="2400" dirty="0"/>
              <a:t> </a:t>
            </a:r>
            <a:r>
              <a:rPr lang="en-US" altLang="zh-TW" sz="2400" dirty="0"/>
              <a:t>2</a:t>
            </a:r>
            <a:r>
              <a:rPr lang="nn-NO" altLang="zh-TW" sz="2400" dirty="0"/>
              <a:t> </a:t>
            </a:r>
            <a:r>
              <a:rPr lang="en-US" altLang="zh-TW" sz="2400" dirty="0"/>
              <a:t>3</a:t>
            </a:r>
            <a:r>
              <a:rPr lang="nn-NO" altLang="zh-TW" sz="2400" dirty="0"/>
              <a:t> </a:t>
            </a:r>
            <a:r>
              <a:rPr lang="en-US" altLang="zh-TW" sz="2400" dirty="0"/>
              <a:t>1</a:t>
            </a:r>
            <a:r>
              <a:rPr lang="zh-TW" altLang="en-US" sz="2400" dirty="0"/>
              <a:t> </a:t>
            </a:r>
            <a:r>
              <a:rPr lang="en-US" altLang="zh-TW" sz="2400" dirty="0"/>
              <a:t>2</a:t>
            </a:r>
            <a:r>
              <a:rPr lang="zh-TW" altLang="en-US" sz="2400" dirty="0"/>
              <a:t> </a:t>
            </a:r>
            <a:r>
              <a:rPr lang="en-US" altLang="zh-TW" sz="2400" dirty="0"/>
              <a:t>3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EBC1D9C5-7D56-40F3-B931-01A0B892A776}"/>
              </a:ext>
            </a:extLst>
          </p:cNvPr>
          <p:cNvSpPr/>
          <p:nvPr/>
        </p:nvSpPr>
        <p:spPr>
          <a:xfrm>
            <a:off x="381000" y="3514144"/>
            <a:ext cx="149391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u="sng" dirty="0">
                <a:latin typeface="Times New Roman" panose="02020603050405020304" pitchFamily="18" charset="0"/>
              </a:rPr>
              <a:t>Output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dirty="0"/>
              <a:t>LOOP</a:t>
            </a:r>
            <a:endParaRPr lang="nn-NO" altLang="zh-TW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88470F4-F848-4A9E-81E4-E3A96265B155}"/>
              </a:ext>
            </a:extLst>
          </p:cNvPr>
          <p:cNvSpPr/>
          <p:nvPr/>
        </p:nvSpPr>
        <p:spPr>
          <a:xfrm>
            <a:off x="1079099" y="1827795"/>
            <a:ext cx="1152128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</a:rPr>
              <a:t>(n</a:t>
            </a:r>
            <a:r>
              <a:rPr lang="zh-TW" altLang="en-US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</a:rPr>
              <a:t>=</a:t>
            </a:r>
            <a:r>
              <a:rPr lang="zh-TW" altLang="en-US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</a:rPr>
              <a:t>6)</a:t>
            </a:r>
            <a:endParaRPr lang="nn-NO" altLang="zh-TW" dirty="0">
              <a:solidFill>
                <a:srgbClr val="0070C0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ACF5B104-7A44-4C00-BC34-9B2C48EC7AE8}"/>
              </a:ext>
            </a:extLst>
          </p:cNvPr>
          <p:cNvSpPr/>
          <p:nvPr/>
        </p:nvSpPr>
        <p:spPr>
          <a:xfrm>
            <a:off x="455488" y="2860252"/>
            <a:ext cx="172819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  <a:ea typeface="+mj-ea"/>
              </a:rPr>
              <a:t>(</a:t>
            </a:r>
            <a:r>
              <a:rPr lang="zh-TW" altLang="en-US" dirty="0">
                <a:solidFill>
                  <a:srgbClr val="0070C0"/>
                </a:solidFill>
                <a:latin typeface="Times New Roman" panose="02020603050405020304" pitchFamily="18" charset="0"/>
                <a:ea typeface="+mj-ea"/>
              </a:rPr>
              <a:t>原始序列</a:t>
            </a:r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  <a:ea typeface="+mj-ea"/>
              </a:rPr>
              <a:t>)</a:t>
            </a:r>
            <a:endParaRPr lang="nn-NO" altLang="zh-TW" dirty="0">
              <a:solidFill>
                <a:srgbClr val="0070C0"/>
              </a:solidFill>
              <a:latin typeface="Times New Roman" panose="02020603050405020304" pitchFamily="18" charset="0"/>
              <a:ea typeface="+mj-ea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2DD1BD3-55C7-4F33-A725-E27794BDEE35}"/>
              </a:ext>
            </a:extLst>
          </p:cNvPr>
          <p:cNvSpPr/>
          <p:nvPr/>
        </p:nvSpPr>
        <p:spPr>
          <a:xfrm>
            <a:off x="3848356" y="1091544"/>
            <a:ext cx="4969630" cy="2786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50000"/>
              </a:lnSpc>
              <a:buNone/>
            </a:pPr>
            <a:r>
              <a:rPr lang="en-US" altLang="zh-TW" dirty="0"/>
              <a:t>1	2</a:t>
            </a:r>
            <a:r>
              <a:rPr lang="nn-NO" altLang="zh-TW" dirty="0"/>
              <a:t>	</a:t>
            </a:r>
            <a:r>
              <a:rPr lang="en-US" altLang="zh-TW" dirty="0"/>
              <a:t>3	1	2	3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dirty="0">
                <a:solidFill>
                  <a:srgbClr val="FF0000"/>
                </a:solidFill>
              </a:rPr>
              <a:t>1	1	2	1	1	2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dirty="0">
                <a:solidFill>
                  <a:srgbClr val="FF0000"/>
                </a:solidFill>
              </a:rPr>
              <a:t>not all zero, continue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dirty="0"/>
              <a:t>0	1	1	0	1	1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en-US" altLang="zh-TW" dirty="0"/>
              <a:t>…</a:t>
            </a:r>
          </a:p>
        </p:txBody>
      </p:sp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996B8238-0769-4D61-81CA-3BBCFFBFEF1F}"/>
              </a:ext>
            </a:extLst>
          </p:cNvPr>
          <p:cNvCxnSpPr>
            <a:cxnSpLocks/>
          </p:cNvCxnSpPr>
          <p:nvPr/>
        </p:nvCxnSpPr>
        <p:spPr bwMode="auto">
          <a:xfrm>
            <a:off x="3562404" y="476672"/>
            <a:ext cx="0" cy="46085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id="{5444ADDC-7EE8-4FE5-BB8A-6A8A10392889}"/>
              </a:ext>
            </a:extLst>
          </p:cNvPr>
          <p:cNvSpPr/>
          <p:nvPr/>
        </p:nvSpPr>
        <p:spPr>
          <a:xfrm>
            <a:off x="2655592" y="1091544"/>
            <a:ext cx="857927" cy="38949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en-US" altLang="zh-TW" dirty="0">
                <a:solidFill>
                  <a:srgbClr val="7030A0"/>
                </a:solidFill>
              </a:rPr>
              <a:t>0</a:t>
            </a:r>
          </a:p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en-US" altLang="zh-TW" dirty="0">
                <a:solidFill>
                  <a:srgbClr val="7030A0"/>
                </a:solidFill>
              </a:rPr>
              <a:t>1</a:t>
            </a:r>
          </a:p>
          <a:p>
            <a:pPr marL="0" indent="0" algn="ctr" eaLnBrk="1" hangingPunct="1">
              <a:lnSpc>
                <a:spcPct val="150000"/>
              </a:lnSpc>
              <a:buNone/>
            </a:pPr>
            <a:endParaRPr lang="en-US" altLang="zh-TW" dirty="0">
              <a:solidFill>
                <a:srgbClr val="7030A0"/>
              </a:solidFill>
            </a:endParaRPr>
          </a:p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en-US" altLang="zh-TW" dirty="0">
                <a:solidFill>
                  <a:srgbClr val="7030A0"/>
                </a:solidFill>
              </a:rPr>
              <a:t>2</a:t>
            </a:r>
          </a:p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en-US" altLang="zh-TW" dirty="0">
                <a:solidFill>
                  <a:srgbClr val="7030A0"/>
                </a:solidFill>
              </a:rPr>
              <a:t>…</a:t>
            </a:r>
          </a:p>
          <a:p>
            <a:pPr marL="0" indent="0" algn="ctr" eaLnBrk="1" hangingPunct="1">
              <a:lnSpc>
                <a:spcPct val="150000"/>
              </a:lnSpc>
              <a:buNone/>
            </a:pPr>
            <a:endParaRPr lang="en-US" altLang="zh-TW" dirty="0">
              <a:solidFill>
                <a:srgbClr val="7030A0"/>
              </a:solidFill>
            </a:endParaRPr>
          </a:p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en-US" altLang="zh-TW" dirty="0">
                <a:solidFill>
                  <a:srgbClr val="7030A0"/>
                </a:solidFill>
              </a:rPr>
              <a:t>1000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009BDD26-05F6-4A38-B106-2022116F82F8}"/>
              </a:ext>
            </a:extLst>
          </p:cNvPr>
          <p:cNvSpPr/>
          <p:nvPr/>
        </p:nvSpPr>
        <p:spPr>
          <a:xfrm>
            <a:off x="2712491" y="430534"/>
            <a:ext cx="849913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50000"/>
              </a:lnSpc>
              <a:buNone/>
            </a:pPr>
            <a:r>
              <a:rPr lang="en-US" altLang="zh-TW" dirty="0">
                <a:solidFill>
                  <a:srgbClr val="7030A0"/>
                </a:solidFill>
                <a:latin typeface="Times New Roman" panose="02020603050405020304" pitchFamily="18" charset="0"/>
              </a:rPr>
              <a:t>times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324A0231-2C0F-48A9-A6EA-773ABCCA42F9}"/>
              </a:ext>
            </a:extLst>
          </p:cNvPr>
          <p:cNvSpPr/>
          <p:nvPr/>
        </p:nvSpPr>
        <p:spPr>
          <a:xfrm>
            <a:off x="3718490" y="4520277"/>
            <a:ext cx="37262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not all zero, output: LOOP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98865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6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32010"/>
            <a:ext cx="7359352" cy="114199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</a:t>
            </a: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(2)</a:t>
            </a: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偵測循環</a:t>
            </a:r>
            <a:r>
              <a:rPr lang="en-US" altLang="zh-TW" sz="2400" dirty="0">
                <a:latin typeface="Times New Roman" panose="02020603050405020304" pitchFamily="18" charset="0"/>
              </a:rPr>
              <a:t>(Cycle detection): </a:t>
            </a:r>
            <a:r>
              <a:rPr lang="en-US" altLang="zh-TW" sz="2400" b="1" dirty="0">
                <a:latin typeface="Times New Roman" panose="02020603050405020304" pitchFamily="18" charset="0"/>
              </a:rPr>
              <a:t>Floyd’s tortoise and hare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498BB3A7-9273-4750-8FC6-F3AB0F0A14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018" y="1609956"/>
            <a:ext cx="3889963" cy="2192064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867C3EF7-8F61-4138-966D-90C058A0F54A}"/>
              </a:ext>
            </a:extLst>
          </p:cNvPr>
          <p:cNvSpPr/>
          <p:nvPr/>
        </p:nvSpPr>
        <p:spPr>
          <a:xfrm>
            <a:off x="251520" y="3933056"/>
            <a:ext cx="5859296" cy="142295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每次烏龜走一步，兔子走兩步，必會在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loop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相遇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速度差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倍，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者距離差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=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烏龜的距離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相遇時，烏龜走的距離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=loop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長度的倍數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E4081CF-0C85-4636-B3C3-A7A448CE0B62}"/>
              </a:ext>
            </a:extLst>
          </p:cNvPr>
          <p:cNvSpPr/>
          <p:nvPr/>
        </p:nvSpPr>
        <p:spPr>
          <a:xfrm>
            <a:off x="0" y="6553200"/>
            <a:ext cx="62281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400" i="1" dirty="0"/>
              <a:t>http://www.csie.ntnu.edu.tw/~u91029/Function.html</a:t>
            </a:r>
            <a:endParaRPr lang="zh-TW" altLang="en-US" sz="1400" i="1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90DC1110-A981-40E9-8F9E-42BC24F2535C}"/>
              </a:ext>
            </a:extLst>
          </p:cNvPr>
          <p:cNvSpPr/>
          <p:nvPr/>
        </p:nvSpPr>
        <p:spPr>
          <a:xfrm>
            <a:off x="381000" y="5512050"/>
            <a:ext cx="75713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分別模擬烏龜、兔子序列，判斷</a:t>
            </a:r>
            <a:r>
              <a:rPr lang="en-US" altLang="zh-TW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1000</a:t>
            </a:r>
            <a:r>
              <a:rPr lang="zh-TW" altLang="en-US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次內是否存在循環</a:t>
            </a:r>
          </a:p>
        </p:txBody>
      </p:sp>
    </p:spTree>
    <p:extLst>
      <p:ext uri="{BB962C8B-B14F-4D97-AF65-F5344CB8AC3E}">
        <p14:creationId xmlns:p14="http://schemas.microsoft.com/office/powerpoint/2010/main" val="4160770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7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2246784" cy="231115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</a:t>
            </a: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(2)</a:t>
            </a: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2DD1BD3-55C7-4F33-A725-E27794BDEE35}"/>
              </a:ext>
            </a:extLst>
          </p:cNvPr>
          <p:cNvSpPr/>
          <p:nvPr/>
        </p:nvSpPr>
        <p:spPr>
          <a:xfrm>
            <a:off x="3758010" y="700937"/>
            <a:ext cx="4969630" cy="50029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50000"/>
              </a:lnSpc>
              <a:buNone/>
            </a:pPr>
            <a:r>
              <a:rPr lang="en-US" altLang="zh-TW" dirty="0"/>
              <a:t>1	2</a:t>
            </a:r>
            <a:r>
              <a:rPr lang="nn-NO" altLang="zh-TW" dirty="0"/>
              <a:t>	</a:t>
            </a:r>
            <a:r>
              <a:rPr lang="en-US" altLang="zh-TW" dirty="0"/>
              <a:t>3	1	2	3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dirty="0"/>
              <a:t>1	1	2	1	1	2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dirty="0">
                <a:solidFill>
                  <a:srgbClr val="FF0000"/>
                </a:solidFill>
              </a:rPr>
              <a:t>0	1	1	0	1	1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dirty="0">
                <a:solidFill>
                  <a:schemeClr val="accent5">
                    <a:lumMod val="50000"/>
                  </a:schemeClr>
                </a:solidFill>
              </a:rPr>
              <a:t>1	0	1	1	0	1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</a:rPr>
              <a:t>1	1	0	1	1	0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en-US" altLang="zh-TW" dirty="0">
                <a:solidFill>
                  <a:srgbClr val="FF0000"/>
                </a:solidFill>
              </a:rPr>
              <a:t>0	1	1	0	1	1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dirty="0">
                <a:solidFill>
                  <a:schemeClr val="accent5">
                    <a:lumMod val="50000"/>
                  </a:schemeClr>
                </a:solidFill>
              </a:rPr>
              <a:t>1	0	1	1	0	1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</a:rPr>
              <a:t>1	1	0	1	1	0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dirty="0"/>
              <a:t>…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5444ADDC-7EE8-4FE5-BB8A-6A8A10392889}"/>
              </a:ext>
            </a:extLst>
          </p:cNvPr>
          <p:cNvSpPr/>
          <p:nvPr/>
        </p:nvSpPr>
        <p:spPr>
          <a:xfrm>
            <a:off x="2894290" y="700937"/>
            <a:ext cx="436338" cy="50029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50000"/>
              </a:lnSpc>
              <a:buNone/>
            </a:pPr>
            <a:r>
              <a:rPr lang="en-US" altLang="zh-TW" dirty="0">
                <a:solidFill>
                  <a:srgbClr val="7030A0"/>
                </a:solidFill>
              </a:rPr>
              <a:t>0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en-US" altLang="zh-TW" dirty="0">
                <a:solidFill>
                  <a:srgbClr val="7030A0"/>
                </a:solidFill>
              </a:rPr>
              <a:t>1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en-US" altLang="zh-TW" dirty="0">
                <a:solidFill>
                  <a:srgbClr val="7030A0"/>
                </a:solidFill>
              </a:rPr>
              <a:t>2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en-US" altLang="zh-TW" dirty="0">
                <a:solidFill>
                  <a:srgbClr val="7030A0"/>
                </a:solidFill>
              </a:rPr>
              <a:t>3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en-US" altLang="zh-TW" dirty="0">
                <a:solidFill>
                  <a:srgbClr val="7030A0"/>
                </a:solidFill>
              </a:rPr>
              <a:t>4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en-US" altLang="zh-TW" dirty="0">
                <a:solidFill>
                  <a:srgbClr val="7030A0"/>
                </a:solidFill>
              </a:rPr>
              <a:t>5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en-US" altLang="zh-TW" dirty="0">
                <a:solidFill>
                  <a:srgbClr val="7030A0"/>
                </a:solidFill>
              </a:rPr>
              <a:t>6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en-US" altLang="zh-TW" dirty="0">
                <a:solidFill>
                  <a:srgbClr val="7030A0"/>
                </a:solidFill>
              </a:rPr>
              <a:t>7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en-US" altLang="zh-TW" dirty="0">
                <a:solidFill>
                  <a:srgbClr val="7030A0"/>
                </a:solidFill>
              </a:rPr>
              <a:t>…</a:t>
            </a:r>
          </a:p>
        </p:txBody>
      </p:sp>
      <p:cxnSp>
        <p:nvCxnSpPr>
          <p:cNvPr id="18" name="直線接點 17">
            <a:extLst>
              <a:ext uri="{FF2B5EF4-FFF2-40B4-BE49-F238E27FC236}">
                <a16:creationId xmlns:a16="http://schemas.microsoft.com/office/drawing/2014/main" id="{A9D669E4-AD86-495F-97EA-5356015A143C}"/>
              </a:ext>
            </a:extLst>
          </p:cNvPr>
          <p:cNvCxnSpPr>
            <a:cxnSpLocks/>
          </p:cNvCxnSpPr>
          <p:nvPr/>
        </p:nvCxnSpPr>
        <p:spPr bwMode="auto">
          <a:xfrm>
            <a:off x="3563888" y="640906"/>
            <a:ext cx="0" cy="49483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16DF8789-56B4-4A14-9811-EF3DD29C7D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354276"/>
              </p:ext>
            </p:extLst>
          </p:nvPr>
        </p:nvGraphicFramePr>
        <p:xfrm>
          <a:off x="415424" y="5460174"/>
          <a:ext cx="2032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45045732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72526937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19621132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373071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152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274327"/>
                  </a:ext>
                </a:extLst>
              </a:tr>
            </a:tbl>
          </a:graphicData>
        </a:graphic>
      </p:graphicFrame>
      <p:grpSp>
        <p:nvGrpSpPr>
          <p:cNvPr id="4106" name="群組 4105">
            <a:extLst>
              <a:ext uri="{FF2B5EF4-FFF2-40B4-BE49-F238E27FC236}">
                <a16:creationId xmlns:a16="http://schemas.microsoft.com/office/drawing/2014/main" id="{BFDAE0F3-6476-4DF9-84ED-AD12698124A9}"/>
              </a:ext>
            </a:extLst>
          </p:cNvPr>
          <p:cNvGrpSpPr/>
          <p:nvPr/>
        </p:nvGrpSpPr>
        <p:grpSpPr>
          <a:xfrm>
            <a:off x="666673" y="4262054"/>
            <a:ext cx="1254226" cy="710569"/>
            <a:chOff x="255584" y="4278714"/>
            <a:chExt cx="1254226" cy="710569"/>
          </a:xfrm>
        </p:grpSpPr>
        <p:sp>
          <p:nvSpPr>
            <p:cNvPr id="21" name="橢圓 20">
              <a:extLst>
                <a:ext uri="{FF2B5EF4-FFF2-40B4-BE49-F238E27FC236}">
                  <a16:creationId xmlns:a16="http://schemas.microsoft.com/office/drawing/2014/main" id="{EAA51926-EA99-4637-A259-C67E67BC786C}"/>
                </a:ext>
              </a:extLst>
            </p:cNvPr>
            <p:cNvSpPr/>
            <p:nvPr/>
          </p:nvSpPr>
          <p:spPr bwMode="auto">
            <a:xfrm>
              <a:off x="255584" y="4334704"/>
              <a:ext cx="216024" cy="2160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4" name="橢圓 23">
              <a:extLst>
                <a:ext uri="{FF2B5EF4-FFF2-40B4-BE49-F238E27FC236}">
                  <a16:creationId xmlns:a16="http://schemas.microsoft.com/office/drawing/2014/main" id="{235EC157-4B36-477F-8252-A6DA3716027D}"/>
                </a:ext>
              </a:extLst>
            </p:cNvPr>
            <p:cNvSpPr/>
            <p:nvPr/>
          </p:nvSpPr>
          <p:spPr bwMode="auto">
            <a:xfrm>
              <a:off x="848202" y="4278714"/>
              <a:ext cx="216024" cy="216024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5" name="橢圓 24">
              <a:extLst>
                <a:ext uri="{FF2B5EF4-FFF2-40B4-BE49-F238E27FC236}">
                  <a16:creationId xmlns:a16="http://schemas.microsoft.com/office/drawing/2014/main" id="{051D5FFA-23FA-4EDE-90BC-C06C94EF7C25}"/>
                </a:ext>
              </a:extLst>
            </p:cNvPr>
            <p:cNvSpPr/>
            <p:nvPr/>
          </p:nvSpPr>
          <p:spPr bwMode="auto">
            <a:xfrm>
              <a:off x="1293786" y="4773259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6" name="橢圓 25">
              <a:extLst>
                <a:ext uri="{FF2B5EF4-FFF2-40B4-BE49-F238E27FC236}">
                  <a16:creationId xmlns:a16="http://schemas.microsoft.com/office/drawing/2014/main" id="{98D97F95-B666-4573-8F22-4BAF0CE7EAEC}"/>
                </a:ext>
              </a:extLst>
            </p:cNvPr>
            <p:cNvSpPr/>
            <p:nvPr/>
          </p:nvSpPr>
          <p:spPr bwMode="auto">
            <a:xfrm>
              <a:off x="487426" y="4773259"/>
              <a:ext cx="216024" cy="21602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23" name="直線單箭頭接點 22">
              <a:extLst>
                <a:ext uri="{FF2B5EF4-FFF2-40B4-BE49-F238E27FC236}">
                  <a16:creationId xmlns:a16="http://schemas.microsoft.com/office/drawing/2014/main" id="{3980E112-533D-4C8D-A16F-C437D3FD0F19}"/>
                </a:ext>
              </a:extLst>
            </p:cNvPr>
            <p:cNvCxnSpPr>
              <a:cxnSpLocks/>
              <a:stCxn id="21" idx="6"/>
              <a:endCxn id="24" idx="2"/>
            </p:cNvCxnSpPr>
            <p:nvPr/>
          </p:nvCxnSpPr>
          <p:spPr bwMode="auto">
            <a:xfrm flipV="1">
              <a:off x="471608" y="4386726"/>
              <a:ext cx="376594" cy="5599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31" name="直線單箭頭接點 30">
              <a:extLst>
                <a:ext uri="{FF2B5EF4-FFF2-40B4-BE49-F238E27FC236}">
                  <a16:creationId xmlns:a16="http://schemas.microsoft.com/office/drawing/2014/main" id="{6ADE5C23-ABD7-4F5C-B134-D856C45E115F}"/>
                </a:ext>
              </a:extLst>
            </p:cNvPr>
            <p:cNvCxnSpPr>
              <a:cxnSpLocks/>
              <a:stCxn id="24" idx="5"/>
              <a:endCxn id="25" idx="1"/>
            </p:cNvCxnSpPr>
            <p:nvPr/>
          </p:nvCxnSpPr>
          <p:spPr bwMode="auto">
            <a:xfrm>
              <a:off x="1032590" y="4463102"/>
              <a:ext cx="292832" cy="34179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35" name="直線單箭頭接點 34">
              <a:extLst>
                <a:ext uri="{FF2B5EF4-FFF2-40B4-BE49-F238E27FC236}">
                  <a16:creationId xmlns:a16="http://schemas.microsoft.com/office/drawing/2014/main" id="{C8CDCDAC-8D6B-4051-AE9C-E7B8EEAD3701}"/>
                </a:ext>
              </a:extLst>
            </p:cNvPr>
            <p:cNvCxnSpPr>
              <a:cxnSpLocks/>
              <a:stCxn id="26" idx="7"/>
              <a:endCxn id="24" idx="3"/>
            </p:cNvCxnSpPr>
            <p:nvPr/>
          </p:nvCxnSpPr>
          <p:spPr bwMode="auto">
            <a:xfrm flipV="1">
              <a:off x="671814" y="4463102"/>
              <a:ext cx="208024" cy="34179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39" name="直線單箭頭接點 38">
              <a:extLst>
                <a:ext uri="{FF2B5EF4-FFF2-40B4-BE49-F238E27FC236}">
                  <a16:creationId xmlns:a16="http://schemas.microsoft.com/office/drawing/2014/main" id="{0B103E45-BFB4-4D77-A02F-8CC3FB5781FD}"/>
                </a:ext>
              </a:extLst>
            </p:cNvPr>
            <p:cNvCxnSpPr>
              <a:cxnSpLocks/>
              <a:stCxn id="25" idx="2"/>
              <a:endCxn id="26" idx="6"/>
            </p:cNvCxnSpPr>
            <p:nvPr/>
          </p:nvCxnSpPr>
          <p:spPr bwMode="auto">
            <a:xfrm flipH="1">
              <a:off x="703450" y="4881271"/>
              <a:ext cx="59033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858541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內容版面配置區 2">
            <a:extLst>
              <a:ext uri="{FF2B5EF4-FFF2-40B4-BE49-F238E27FC236}">
                <a16:creationId xmlns:a16="http://schemas.microsoft.com/office/drawing/2014/main" id="{7245CEFC-8262-44D2-A9D6-4A55DB8B27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052736"/>
            <a:ext cx="7918648" cy="4648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150000"/>
              </a:lnSpc>
              <a:buNone/>
            </a:pPr>
            <a:r>
              <a:rPr lang="zh-TW" altLang="en-US" dirty="0">
                <a:latin typeface="Times New Roman" panose="02020603050405020304" pitchFamily="18" charset="0"/>
              </a:rPr>
              <a:t>  	</a:t>
            </a:r>
            <a:r>
              <a:rPr lang="zh-TW" altLang="en-US" sz="2400" dirty="0">
                <a:latin typeface="Times New Roman" panose="02020603050405020304" pitchFamily="18" charset="0"/>
              </a:rPr>
              <a:t>本題為是非題，可直接用暴力法。若不限範圍，或題目要求</a:t>
            </a:r>
            <a:r>
              <a:rPr lang="en-US" altLang="zh-TW" sz="2400" dirty="0">
                <a:latin typeface="Times New Roman" panose="02020603050405020304" pitchFamily="18" charset="0"/>
              </a:rPr>
              <a:t>loop</a:t>
            </a:r>
            <a:r>
              <a:rPr lang="zh-TW" altLang="en-US" sz="2400" dirty="0">
                <a:latin typeface="Times New Roman" panose="02020603050405020304" pitchFamily="18" charset="0"/>
              </a:rPr>
              <a:t>的長度資訊等等，則須使用偵測循環的技巧。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en-US" altLang="zh-TW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參見</a:t>
            </a:r>
            <a: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</a:rPr>
              <a:t>Wikipedia: Cycle detection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endParaRPr lang="zh-TW" altLang="en-US" dirty="0"/>
          </a:p>
        </p:txBody>
      </p:sp>
      <p:sp>
        <p:nvSpPr>
          <p:cNvPr id="15364" name="投影片編號版面配置區 3">
            <a:extLst>
              <a:ext uri="{FF2B5EF4-FFF2-40B4-BE49-F238E27FC236}">
                <a16:creationId xmlns:a16="http://schemas.microsoft.com/office/drawing/2014/main" id="{18F42014-A164-413A-AE56-79D2DC00DE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AF17755-83F2-47FD-A240-3F07E6EB6D0A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8317C7C3-5B16-47A8-8570-30BF2939F81B}"/>
              </a:ext>
            </a:extLst>
          </p:cNvPr>
          <p:cNvSpPr/>
          <p:nvPr/>
        </p:nvSpPr>
        <p:spPr>
          <a:xfrm>
            <a:off x="0" y="6553200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1400" i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https://en.wikipedia.org/wiki/Cycle_detection</a:t>
            </a:r>
            <a:endParaRPr lang="zh-TW" alt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778929903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6361</TotalTime>
  <Words>356</Words>
  <Application>Microsoft Office PowerPoint</Application>
  <PresentationFormat>如螢幕大小 (4:3)</PresentationFormat>
  <Paragraphs>140</Paragraphs>
  <Slides>8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5" baseType="lpstr">
      <vt:lpstr>標楷體</vt:lpstr>
      <vt:lpstr>Arial</vt:lpstr>
      <vt:lpstr>Cambria Math</vt:lpstr>
      <vt:lpstr>Tahoma</vt:lpstr>
      <vt:lpstr>Times New Roman</vt:lpstr>
      <vt:lpstr>Wingdings</vt:lpstr>
      <vt:lpstr>Blends</vt:lpstr>
      <vt:lpstr>1594: Ducci Sequence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GaryC</cp:lastModifiedBy>
  <cp:revision>233</cp:revision>
  <dcterms:created xsi:type="dcterms:W3CDTF">1601-01-01T00:00:00Z</dcterms:created>
  <dcterms:modified xsi:type="dcterms:W3CDTF">2019-06-14T09:28:53Z</dcterms:modified>
</cp:coreProperties>
</file>