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381" r:id="rId2"/>
    <p:sldId id="382" r:id="rId3"/>
    <p:sldId id="383" r:id="rId4"/>
    <p:sldId id="384" r:id="rId5"/>
    <p:sldId id="385" r:id="rId6"/>
    <p:sldId id="386" r:id="rId7"/>
    <p:sldId id="387" r:id="rId8"/>
    <p:sldId id="388" r:id="rId9"/>
    <p:sldId id="389" r:id="rId10"/>
    <p:sldId id="390" r:id="rId11"/>
    <p:sldId id="391" r:id="rId12"/>
    <p:sldId id="392" r:id="rId13"/>
    <p:sldId id="393" r:id="rId14"/>
    <p:sldId id="394" r:id="rId15"/>
    <p:sldId id="395" r:id="rId16"/>
    <p:sldId id="396" r:id="rId17"/>
    <p:sldId id="397" r:id="rId18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FF4747"/>
    <a:srgbClr val="F10101"/>
    <a:srgbClr val="FF5050"/>
    <a:srgbClr val="FFFFFF"/>
    <a:srgbClr val="CDCDCD"/>
    <a:srgbClr val="FFE267"/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65" autoAdjust="0"/>
    <p:restoredTop sz="95494" autoAdjust="0"/>
  </p:normalViewPr>
  <p:slideViewPr>
    <p:cSldViewPr>
      <p:cViewPr varScale="1">
        <p:scale>
          <a:sx n="109" d="100"/>
          <a:sy n="109" d="100"/>
        </p:scale>
        <p:origin x="176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41FAB7-77F6-4C52-B06E-684285C8667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0016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6CD972DC-6F0C-48CB-BB0B-CF99E61ACD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A20994CD-A081-4926-8853-69BA6DA6DACA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5BF90F80-65C9-40AA-AEA9-5CDE3215DA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EC23835-5FC2-4106-8567-69B244CF8C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44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A0491A03-A0F5-42B9-A9E1-F9D2E5E84D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B264065-CDDF-4C78-A14A-BD5DD231ECD4}" type="slidenum">
              <a:rPr lang="zh-TW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951D9C64-C1A6-4B01-A5D4-3360B0FEC0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7421873E-BAA4-4CE4-9D60-6892057465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409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A0491A03-A0F5-42B9-A9E1-F9D2E5E84D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B264065-CDDF-4C78-A14A-BD5DD231ECD4}" type="slidenum">
              <a:rPr lang="zh-TW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951D9C64-C1A6-4B01-A5D4-3360B0FEC0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7421873E-BAA4-4CE4-9D60-6892057465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231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9602D8-FB89-4FE9-9775-AA4EDA295DB5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032FD31-2C27-40D7-8020-41BBC42427D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8702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180EB-67F8-4D5A-A6EA-CF3110246DB2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6E4025-01EF-4155-A3F7-C984EAC00DA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5131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0A2AF-D376-493F-AB16-1179C2148E9D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12970B-1E8A-44B7-99C6-C0C2257C75C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4852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86D60-10BE-44DC-8E3B-78A3450589A5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3F9BEB-24CD-4803-A5F3-5AC4DF6964A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7336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39641-2F70-420B-9078-45E2783C5BE1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63ECD4-3542-4741-A8D5-817A80B29F1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712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D7635-E5D0-4FC0-B12A-BC52EF7509D4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E65B60-B948-4537-9FF8-D0BA2E473E2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6489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995B5-18CF-4208-BF13-FC5FDE11CDA7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BA00C5-6386-43A8-B4C4-5AC92944590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7614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29264-01EB-4A0D-ADAD-6AA59D7585EB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86AE1D-D72B-45C2-B93E-90F98683CE9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47984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1B6E3-9C0A-41FF-87F1-2D6439BCE6BD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4AF8EE-5532-4E54-970E-B5FB3008424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3062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2E1B3-B82E-4160-A27F-4FCBB7473CFA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F4AF3-9C62-4536-9510-C77CC70B07A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71778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51FD0-523E-44CD-BD94-ECF2F76FD529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6CA986-BF72-400A-AAAC-34B7FE8A5E5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97147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D4AE525E-0EF1-43AF-B3F2-61E9809E340D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1AA518DA-6B3B-4B8D-A24A-2752A068269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53519F6E-3852-44A3-9479-2F55D9BF8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B113EB2C-E044-418D-A229-F334720372F6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E8E8D583-8734-4204-AB0E-DEFDA96A23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1730: Sum of MSLCM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6" name="Rectangle 3">
                <a:extLst>
                  <a:ext uri="{FF2B5EF4-FFF2-40B4-BE49-F238E27FC236}">
                    <a16:creationId xmlns:a16="http://schemas.microsoft.com/office/drawing/2014/main" id="{1FB3CB76-0D59-4DC2-9558-9D41975B2794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1447800"/>
                <a:ext cx="8007424" cy="4789488"/>
              </a:xfrm>
            </p:spPr>
            <p:txBody>
              <a:bodyPr/>
              <a:lstStyle/>
              <a:p>
                <a:pPr eaLnBrk="1" hangingPunct="1"/>
                <a:r>
                  <a:rPr lang="zh-TW" altLang="en-US" sz="2400" dirty="0">
                    <a:solidFill>
                      <a:schemeClr val="hlink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★★☆☆☆</a:t>
                </a: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題組：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Problem Set Archive with Online Judge</a:t>
                </a: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題號：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1730: Sum of MSLCM </a:t>
                </a: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解題者：</a:t>
                </a:r>
                <a:r>
                  <a:rPr lang="zh-CN" altLang="en-US" sz="24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陳冠智</a:t>
                </a:r>
                <a:endParaRPr lang="zh-TW" altLang="en-US" sz="2400" dirty="0"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解題日期：</a:t>
                </a:r>
                <a:r>
                  <a:rPr lang="zh-TW" altLang="en-US" sz="24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20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18</a:t>
                </a:r>
                <a:r>
                  <a:rPr lang="zh-TW" altLang="en-US" sz="24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年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6</a:t>
                </a:r>
                <a:r>
                  <a:rPr lang="zh-TW" altLang="en-US" sz="24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月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7</a:t>
                </a:r>
                <a:r>
                  <a:rPr lang="zh-TW" altLang="en-US" sz="24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日</a:t>
                </a: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題意：</a:t>
                </a:r>
                <a:r>
                  <a:rPr lang="zh-TW" altLang="en-US" sz="24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對於一個數</a:t>
                </a:r>
                <a14:m>
                  <m:oMath xmlns:m="http://schemas.openxmlformats.org/officeDocument/2006/math">
                    <m:r>
                      <a:rPr lang="zh-TW" altLang="en-US" sz="2400" i="1" dirty="0">
                        <a:latin typeface="Cambria Math" panose="02040503050406030204" pitchFamily="18" charset="0"/>
                      </a:rPr>
                      <m:t>字</m:t>
                    </m:r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N (</a:t>
                </a:r>
                <a14:m>
                  <m:oMath xmlns:m="http://schemas.openxmlformats.org/officeDocument/2006/math">
                    <m:r>
                      <a:rPr lang="en-US" altLang="zh-TW" sz="2400" i="1" dirty="0">
                        <a:latin typeface="Cambria Math" panose="02040503050406030204" pitchFamily="18" charset="0"/>
                      </a:rPr>
                      <m:t>1&lt;</m:t>
                    </m:r>
                    <m:r>
                      <m:rPr>
                        <m:sty m:val="p"/>
                      </m:rPr>
                      <a:rPr lang="en-US" altLang="zh-TW" sz="2400" i="1" dirty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altLang="zh-TW" sz="2400" b="0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zh-TW" sz="24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，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maximum sum LCM(MSLCM)</a:t>
                </a:r>
                <a:r>
                  <a:rPr lang="zh-TW" altLang="en-US" sz="24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表示找到一個數字集合的最小公倍數為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N</a:t>
                </a:r>
                <a:r>
                  <a:rPr lang="zh-TW" altLang="en-US" sz="24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，且該集合的和為最大。題目給定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N</a:t>
                </a:r>
                <a:r>
                  <a:rPr lang="zh-TW" altLang="en-US" sz="24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，要求從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2</a:t>
                </a:r>
                <a:r>
                  <a:rPr lang="zh-TW" altLang="en-US" sz="24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至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N</a:t>
                </a:r>
                <a:r>
                  <a:rPr lang="zh-TW" altLang="en-US" sz="24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的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MSLCM</a:t>
                </a:r>
                <a:r>
                  <a:rPr lang="zh-TW" altLang="en-US" sz="24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總和，即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zh-TW" altLang="en-US" sz="240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TW" sz="24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𝑖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=2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altLang="zh-TW" sz="24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N</m:t>
                        </m:r>
                      </m:sup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𝑀𝑆𝐿𝐶𝑀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(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𝑖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)</m:t>
                        </m:r>
                      </m:e>
                    </m:nary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。當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N</a:t>
                </a:r>
                <a:r>
                  <a:rPr lang="zh-TW" altLang="en-US" sz="24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等於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0</a:t>
                </a:r>
                <a:r>
                  <a:rPr lang="zh-TW" altLang="en-US" sz="24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時結束。</a:t>
                </a:r>
                <a:endParaRPr lang="zh-TW" altLang="en-US" sz="2400" dirty="0">
                  <a:latin typeface="Times New Roman" panose="02020603050405020304" pitchFamily="18" charset="0"/>
                  <a:ea typeface="標楷體" panose="03000509000000000000" pitchFamily="65" charset="-12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076" name="Rectangle 3">
                <a:extLst>
                  <a:ext uri="{FF2B5EF4-FFF2-40B4-BE49-F238E27FC236}">
                    <a16:creationId xmlns:a16="http://schemas.microsoft.com/office/drawing/2014/main" id="{1FB3CB76-0D59-4DC2-9558-9D41975B27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1447800"/>
                <a:ext cx="8007424" cy="4789488"/>
              </a:xfrm>
              <a:blipFill>
                <a:blip r:embed="rId3"/>
                <a:stretch>
                  <a:fillRect l="-152" t="-1019" r="-91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8841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4E6FEB69-AFBC-41B6-9E42-0793392D17C8}"/>
              </a:ext>
            </a:extLst>
          </p:cNvPr>
          <p:cNvSpPr txBox="1">
            <a:spLocks/>
          </p:cNvSpPr>
          <p:nvPr/>
        </p:nvSpPr>
        <p:spPr bwMode="auto">
          <a:xfrm>
            <a:off x="611560" y="548680"/>
            <a:ext cx="8280920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zh-CN" altLang="en-US" sz="2400" kern="0" dirty="0">
                <a:latin typeface="Times New Roman" panose="02020603050405020304" pitchFamily="18" charset="0"/>
              </a:rPr>
              <a:t>以</a:t>
            </a:r>
            <a:r>
              <a:rPr lang="en-US" altLang="zh-TW" sz="2400" kern="0" dirty="0">
                <a:latin typeface="Times New Roman" panose="02020603050405020304" pitchFamily="18" charset="0"/>
              </a:rPr>
              <a:t>N=</a:t>
            </a:r>
            <a:r>
              <a:rPr lang="en-US" altLang="zh-CN" sz="2400" kern="0" dirty="0">
                <a:latin typeface="Times New Roman" panose="02020603050405020304" pitchFamily="18" charset="0"/>
              </a:rPr>
              <a:t>10</a:t>
            </a:r>
            <a:r>
              <a:rPr lang="zh-CN" altLang="en-US" sz="2400" kern="0" dirty="0">
                <a:latin typeface="Times New Roman" panose="02020603050405020304" pitchFamily="18" charset="0"/>
              </a:rPr>
              <a:t>為例</a:t>
            </a:r>
            <a:r>
              <a:rPr lang="en-US" altLang="zh-CN" sz="2400" kern="0" dirty="0">
                <a:latin typeface="Times New Roman" panose="02020603050405020304" pitchFamily="18" charset="0"/>
              </a:rPr>
              <a:t>:</a:t>
            </a:r>
          </a:p>
          <a:p>
            <a:pPr marL="0" indent="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endParaRPr lang="en-US" altLang="zh-CN" sz="2400" kern="0" dirty="0">
              <a:latin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9073E85-943B-42DB-A2F2-497FB294F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2A06-65C4-4223-8832-F41D30CFC58C}" type="slidenum">
              <a:rPr lang="zh-TW" altLang="en-US" smtClean="0"/>
              <a:pPr/>
              <a:t>10</a:t>
            </a:fld>
            <a:endParaRPr lang="en-US" altLang="zh-TW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81259416-5BA4-4A22-8B59-5A6EB32D9157}"/>
                  </a:ext>
                </a:extLst>
              </p:cNvPr>
              <p:cNvSpPr/>
              <p:nvPr/>
            </p:nvSpPr>
            <p:spPr>
              <a:xfrm>
                <a:off x="3203848" y="348655"/>
                <a:ext cx="4678288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 eaLnBrk="1" hangingPunct="1">
                  <a:buNone/>
                  <a:defRPr/>
                </a:pPr>
                <a:endParaRPr lang="en-US" altLang="zh-TW" sz="1800" dirty="0">
                  <a:solidFill>
                    <a:srgbClr val="0070C0"/>
                  </a:solidFill>
                  <a:latin typeface="Times New Roman" panose="02020603050405020304" pitchFamily="18" charset="0"/>
                  <a:ea typeface="+mn-ea"/>
                </a:endParaRPr>
              </a:p>
              <a:p>
                <a:pPr>
                  <a:defRPr/>
                </a:pPr>
                <a:r>
                  <a:rPr lang="en-US" altLang="zh-TW" sz="1800" b="0" dirty="0">
                    <a:solidFill>
                      <a:srgbClr val="0070C0"/>
                    </a:solidFill>
                    <a:ea typeface="+mn-ea"/>
                  </a:rPr>
                  <a:t>    </a:t>
                </a:r>
                <a14:m>
                  <m:oMath xmlns:m="http://schemas.openxmlformats.org/officeDocument/2006/math">
                    <m:r>
                      <a:rPr lang="en-US" altLang="zh-TW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</a:rPr>
                      <m:t>𝑙</m:t>
                    </m:r>
                  </m:oMath>
                </a14:m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= r+1 </a:t>
                </a:r>
              </a:p>
              <a:p>
                <a:pPr>
                  <a:defRPr/>
                </a:pP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   計算因數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1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的次數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t = N/</a:t>
                </a:r>
                <a14:m>
                  <m:oMath xmlns:m="http://schemas.openxmlformats.org/officeDocument/2006/math">
                    <m:r>
                      <a:rPr lang="en-US" altLang="zh-TW" sz="180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</a:rPr>
                      <m:t>𝑙</m:t>
                    </m:r>
                  </m:oMath>
                </a14:m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endParaRPr lang="en-US" altLang="zh-TW" sz="1800" dirty="0">
                  <a:solidFill>
                    <a:srgbClr val="0070C0"/>
                  </a:solidFill>
                  <a:latin typeface="Times New Roman" panose="02020603050405020304" pitchFamily="18" charset="0"/>
                  <a:ea typeface="+mn-ea"/>
                </a:endParaRPr>
              </a:p>
              <a:p>
                <a:pPr marL="0" indent="0" eaLnBrk="1" hangingPunct="1">
                  <a:buNone/>
                  <a:defRPr/>
                </a:pP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   計算相同次數的因數右區間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r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=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N/t</a:t>
                </a:r>
                <a:endParaRPr lang="en-US" altLang="zh-TW" sz="1800" b="0" i="1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  <a:p>
                <a:pPr marL="0" indent="0" eaLnBrk="1" hangingPunct="1">
                  <a:buNone/>
                  <a:defRPr/>
                </a:pP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   加總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: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所有因數 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[</a:t>
                </a:r>
                <a14:m>
                  <m:oMath xmlns:m="http://schemas.openxmlformats.org/officeDocument/2006/math">
                    <m:r>
                      <a:rPr lang="en-US" altLang="zh-TW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</a:rPr>
                      <m:t>𝑙</m:t>
                    </m:r>
                  </m:oMath>
                </a14:m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+(</a:t>
                </a:r>
                <a14:m>
                  <m:oMath xmlns:m="http://schemas.openxmlformats.org/officeDocument/2006/math">
                    <m:r>
                      <a:rPr lang="en-US" altLang="zh-TW" sz="18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</a:rPr>
                      <m:t>𝑙</m:t>
                    </m:r>
                  </m:oMath>
                </a14:m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+1)+…+r] *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次數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(t)</a:t>
                </a:r>
              </a:p>
              <a:p>
                <a:pPr marL="0" indent="0" eaLnBrk="1" hangingPunct="1">
                  <a:buNone/>
                  <a:defRPr/>
                </a:pP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endParaRPr lang="zh-TW" altLang="en-US" sz="1800" dirty="0">
                  <a:solidFill>
                    <a:srgbClr val="0070C0"/>
                  </a:solidFill>
                  <a:latin typeface="Times New Roman" panose="02020603050405020304" pitchFamily="18" charset="0"/>
                  <a:ea typeface="+mn-ea"/>
                </a:endParaRPr>
              </a:p>
            </p:txBody>
          </p:sp>
        </mc:Choice>
        <mc:Fallback xmlns="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81259416-5BA4-4A22-8B59-5A6EB32D91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348655"/>
                <a:ext cx="4678288" cy="175432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格 5">
                <a:extLst>
                  <a:ext uri="{FF2B5EF4-FFF2-40B4-BE49-F238E27FC236}">
                    <a16:creationId xmlns:a16="http://schemas.microsoft.com/office/drawing/2014/main" id="{289615B7-1BC1-44FE-9249-E2416564AF92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702000" y="2028691"/>
              <a:ext cx="7740000" cy="2773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40000">
                      <a:extLst>
                        <a:ext uri="{9D8B030D-6E8A-4147-A177-3AD203B41FA5}">
                          <a16:colId xmlns:a16="http://schemas.microsoft.com/office/drawing/2014/main" val="32383653"/>
                        </a:ext>
                      </a:extLst>
                    </a:gridCol>
                    <a:gridCol w="1980000">
                      <a:extLst>
                        <a:ext uri="{9D8B030D-6E8A-4147-A177-3AD203B41FA5}">
                          <a16:colId xmlns:a16="http://schemas.microsoft.com/office/drawing/2014/main" val="1770351413"/>
                        </a:ext>
                      </a:extLst>
                    </a:gridCol>
                    <a:gridCol w="1980000">
                      <a:extLst>
                        <a:ext uri="{9D8B030D-6E8A-4147-A177-3AD203B41FA5}">
                          <a16:colId xmlns:a16="http://schemas.microsoft.com/office/drawing/2014/main" val="3699120827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833752274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2760254818"/>
                        </a:ext>
                      </a:extLst>
                    </a:gridCol>
                  </a:tblGrid>
                  <a:tr h="324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出現次數</a:t>
                          </a:r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(t)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因數左區間</a:t>
                          </a:r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𝑙</m:t>
                              </m:r>
                            </m:oMath>
                          </a14:m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因數右區間</a:t>
                          </a:r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(r)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總和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累積總和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90116349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895186227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76199622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54231943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43380167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00951909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8358493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格 5">
                <a:extLst>
                  <a:ext uri="{FF2B5EF4-FFF2-40B4-BE49-F238E27FC236}">
                    <a16:creationId xmlns:a16="http://schemas.microsoft.com/office/drawing/2014/main" id="{289615B7-1BC1-44FE-9249-E2416564AF9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80431619"/>
                  </p:ext>
                </p:extLst>
              </p:nvPr>
            </p:nvGraphicFramePr>
            <p:xfrm>
              <a:off x="702000" y="2028691"/>
              <a:ext cx="7740000" cy="2773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40000">
                      <a:extLst>
                        <a:ext uri="{9D8B030D-6E8A-4147-A177-3AD203B41FA5}">
                          <a16:colId xmlns:a16="http://schemas.microsoft.com/office/drawing/2014/main" val="32383653"/>
                        </a:ext>
                      </a:extLst>
                    </a:gridCol>
                    <a:gridCol w="1980000">
                      <a:extLst>
                        <a:ext uri="{9D8B030D-6E8A-4147-A177-3AD203B41FA5}">
                          <a16:colId xmlns:a16="http://schemas.microsoft.com/office/drawing/2014/main" val="1770351413"/>
                        </a:ext>
                      </a:extLst>
                    </a:gridCol>
                    <a:gridCol w="1980000">
                      <a:extLst>
                        <a:ext uri="{9D8B030D-6E8A-4147-A177-3AD203B41FA5}">
                          <a16:colId xmlns:a16="http://schemas.microsoft.com/office/drawing/2014/main" val="3699120827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833752274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2760254818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出現次數</a:t>
                          </a:r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(t)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72923" t="-7692" r="-218769" b="-604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因數右區間</a:t>
                          </a:r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(r)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總和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累積總和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90116349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89518622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76199622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54231943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4338016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00951909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8358493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06850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4E6FEB69-AFBC-41B6-9E42-0793392D17C8}"/>
              </a:ext>
            </a:extLst>
          </p:cNvPr>
          <p:cNvSpPr txBox="1">
            <a:spLocks/>
          </p:cNvSpPr>
          <p:nvPr/>
        </p:nvSpPr>
        <p:spPr bwMode="auto">
          <a:xfrm>
            <a:off x="611560" y="548680"/>
            <a:ext cx="8280920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zh-CN" altLang="en-US" sz="2400" kern="0" dirty="0">
                <a:latin typeface="Times New Roman" panose="02020603050405020304" pitchFamily="18" charset="0"/>
              </a:rPr>
              <a:t>以</a:t>
            </a:r>
            <a:r>
              <a:rPr lang="en-US" altLang="zh-TW" sz="2400" kern="0" dirty="0">
                <a:latin typeface="Times New Roman" panose="02020603050405020304" pitchFamily="18" charset="0"/>
              </a:rPr>
              <a:t>N=</a:t>
            </a:r>
            <a:r>
              <a:rPr lang="en-US" altLang="zh-CN" sz="2400" kern="0" dirty="0">
                <a:latin typeface="Times New Roman" panose="02020603050405020304" pitchFamily="18" charset="0"/>
              </a:rPr>
              <a:t>10</a:t>
            </a:r>
            <a:r>
              <a:rPr lang="zh-CN" altLang="en-US" sz="2400" kern="0" dirty="0">
                <a:latin typeface="Times New Roman" panose="02020603050405020304" pitchFamily="18" charset="0"/>
              </a:rPr>
              <a:t>為例</a:t>
            </a:r>
            <a:r>
              <a:rPr lang="en-US" altLang="zh-CN" sz="2400" kern="0" dirty="0">
                <a:latin typeface="Times New Roman" panose="02020603050405020304" pitchFamily="18" charset="0"/>
              </a:rPr>
              <a:t>:</a:t>
            </a:r>
          </a:p>
          <a:p>
            <a:pPr marL="0" indent="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endParaRPr lang="en-US" altLang="zh-CN" sz="2400" kern="0" dirty="0">
              <a:latin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9073E85-943B-42DB-A2F2-497FB294F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2A06-65C4-4223-8832-F41D30CFC58C}" type="slidenum">
              <a:rPr lang="zh-TW" altLang="en-US" smtClean="0"/>
              <a:pPr/>
              <a:t>11</a:t>
            </a:fld>
            <a:endParaRPr lang="en-US" altLang="zh-TW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81259416-5BA4-4A22-8B59-5A6EB32D9157}"/>
                  </a:ext>
                </a:extLst>
              </p:cNvPr>
              <p:cNvSpPr/>
              <p:nvPr/>
            </p:nvSpPr>
            <p:spPr>
              <a:xfrm>
                <a:off x="3203848" y="348655"/>
                <a:ext cx="4678288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 eaLnBrk="1" hangingPunct="1">
                  <a:buNone/>
                  <a:defRPr/>
                </a:pPr>
                <a:endParaRPr lang="en-US" altLang="zh-TW" sz="1800" dirty="0">
                  <a:solidFill>
                    <a:srgbClr val="0070C0"/>
                  </a:solidFill>
                  <a:latin typeface="Times New Roman" panose="02020603050405020304" pitchFamily="18" charset="0"/>
                  <a:ea typeface="+mn-ea"/>
                </a:endParaRPr>
              </a:p>
              <a:p>
                <a:pPr>
                  <a:defRPr/>
                </a:pPr>
                <a:r>
                  <a:rPr lang="en-US" altLang="zh-TW" sz="1800" b="0" dirty="0">
                    <a:solidFill>
                      <a:srgbClr val="0070C0"/>
                    </a:solidFill>
                    <a:ea typeface="+mn-ea"/>
                  </a:rPr>
                  <a:t>    </a:t>
                </a:r>
                <a14:m>
                  <m:oMath xmlns:m="http://schemas.openxmlformats.org/officeDocument/2006/math">
                    <m:r>
                      <a:rPr lang="en-US" altLang="zh-TW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</a:rPr>
                      <m:t>𝑙</m:t>
                    </m:r>
                  </m:oMath>
                </a14:m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= r+1 </a:t>
                </a:r>
              </a:p>
              <a:p>
                <a:pPr>
                  <a:defRPr/>
                </a:pP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   計算因數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1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的次數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t = N/</a:t>
                </a:r>
                <a14:m>
                  <m:oMath xmlns:m="http://schemas.openxmlformats.org/officeDocument/2006/math">
                    <m:r>
                      <a:rPr lang="en-US" altLang="zh-TW" sz="180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</a:rPr>
                      <m:t>𝑙</m:t>
                    </m:r>
                  </m:oMath>
                </a14:m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endParaRPr lang="en-US" altLang="zh-TW" sz="1800" dirty="0">
                  <a:solidFill>
                    <a:srgbClr val="0070C0"/>
                  </a:solidFill>
                  <a:latin typeface="Times New Roman" panose="02020603050405020304" pitchFamily="18" charset="0"/>
                  <a:ea typeface="+mn-ea"/>
                </a:endParaRPr>
              </a:p>
              <a:p>
                <a:pPr marL="0" indent="0" eaLnBrk="1" hangingPunct="1">
                  <a:buNone/>
                  <a:defRPr/>
                </a:pP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   計算相同次數的因數右區間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r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=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N/t</a:t>
                </a:r>
                <a:endParaRPr lang="en-US" altLang="zh-TW" sz="1800" b="0" i="1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  <a:p>
                <a:pPr marL="0" indent="0" eaLnBrk="1" hangingPunct="1">
                  <a:buNone/>
                  <a:defRPr/>
                </a:pP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   加總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: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所有因數 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[</a:t>
                </a:r>
                <a14:m>
                  <m:oMath xmlns:m="http://schemas.openxmlformats.org/officeDocument/2006/math">
                    <m:r>
                      <a:rPr lang="en-US" altLang="zh-TW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</a:rPr>
                      <m:t>𝑙</m:t>
                    </m:r>
                  </m:oMath>
                </a14:m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+(</a:t>
                </a:r>
                <a14:m>
                  <m:oMath xmlns:m="http://schemas.openxmlformats.org/officeDocument/2006/math">
                    <m:r>
                      <a:rPr lang="en-US" altLang="zh-TW" sz="18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</a:rPr>
                      <m:t>𝑙</m:t>
                    </m:r>
                  </m:oMath>
                </a14:m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+1)+…+r] *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次數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(t)</a:t>
                </a:r>
              </a:p>
              <a:p>
                <a:pPr marL="0" indent="0" eaLnBrk="1" hangingPunct="1">
                  <a:buNone/>
                  <a:defRPr/>
                </a:pP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endParaRPr lang="zh-TW" altLang="en-US" sz="1800" dirty="0">
                  <a:solidFill>
                    <a:srgbClr val="0070C0"/>
                  </a:solidFill>
                  <a:latin typeface="Times New Roman" panose="02020603050405020304" pitchFamily="18" charset="0"/>
                  <a:ea typeface="+mn-ea"/>
                </a:endParaRPr>
              </a:p>
            </p:txBody>
          </p:sp>
        </mc:Choice>
        <mc:Fallback xmlns="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81259416-5BA4-4A22-8B59-5A6EB32D91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348655"/>
                <a:ext cx="4678288" cy="175432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表格 9">
                <a:extLst>
                  <a:ext uri="{FF2B5EF4-FFF2-40B4-BE49-F238E27FC236}">
                    <a16:creationId xmlns:a16="http://schemas.microsoft.com/office/drawing/2014/main" id="{84F13316-E2DE-4AD5-89D1-C5AF4067BE38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702000" y="2028691"/>
              <a:ext cx="7740000" cy="2773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40000">
                      <a:extLst>
                        <a:ext uri="{9D8B030D-6E8A-4147-A177-3AD203B41FA5}">
                          <a16:colId xmlns:a16="http://schemas.microsoft.com/office/drawing/2014/main" val="32383653"/>
                        </a:ext>
                      </a:extLst>
                    </a:gridCol>
                    <a:gridCol w="1980000">
                      <a:extLst>
                        <a:ext uri="{9D8B030D-6E8A-4147-A177-3AD203B41FA5}">
                          <a16:colId xmlns:a16="http://schemas.microsoft.com/office/drawing/2014/main" val="1770351413"/>
                        </a:ext>
                      </a:extLst>
                    </a:gridCol>
                    <a:gridCol w="1980000">
                      <a:extLst>
                        <a:ext uri="{9D8B030D-6E8A-4147-A177-3AD203B41FA5}">
                          <a16:colId xmlns:a16="http://schemas.microsoft.com/office/drawing/2014/main" val="3699120827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833752274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2760254818"/>
                        </a:ext>
                      </a:extLst>
                    </a:gridCol>
                  </a:tblGrid>
                  <a:tr h="324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出現次數</a:t>
                          </a:r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(t)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因數左區間</a:t>
                          </a:r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𝑙</m:t>
                              </m:r>
                            </m:oMath>
                          </a14:m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因數右區間</a:t>
                          </a:r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(r)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總和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累積總和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90116349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895186227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76199622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54231943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43380167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00951909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8358493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表格 9">
                <a:extLst>
                  <a:ext uri="{FF2B5EF4-FFF2-40B4-BE49-F238E27FC236}">
                    <a16:creationId xmlns:a16="http://schemas.microsoft.com/office/drawing/2014/main" id="{84F13316-E2DE-4AD5-89D1-C5AF4067BE3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1597752"/>
                  </p:ext>
                </p:extLst>
              </p:nvPr>
            </p:nvGraphicFramePr>
            <p:xfrm>
              <a:off x="702000" y="2028691"/>
              <a:ext cx="7740000" cy="2773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40000">
                      <a:extLst>
                        <a:ext uri="{9D8B030D-6E8A-4147-A177-3AD203B41FA5}">
                          <a16:colId xmlns:a16="http://schemas.microsoft.com/office/drawing/2014/main" val="32383653"/>
                        </a:ext>
                      </a:extLst>
                    </a:gridCol>
                    <a:gridCol w="1980000">
                      <a:extLst>
                        <a:ext uri="{9D8B030D-6E8A-4147-A177-3AD203B41FA5}">
                          <a16:colId xmlns:a16="http://schemas.microsoft.com/office/drawing/2014/main" val="1770351413"/>
                        </a:ext>
                      </a:extLst>
                    </a:gridCol>
                    <a:gridCol w="1980000">
                      <a:extLst>
                        <a:ext uri="{9D8B030D-6E8A-4147-A177-3AD203B41FA5}">
                          <a16:colId xmlns:a16="http://schemas.microsoft.com/office/drawing/2014/main" val="3699120827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833752274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2760254818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出現次數</a:t>
                          </a:r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(t)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72923" t="-7692" r="-218769" b="-604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因數右區間</a:t>
                          </a:r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(r)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總和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累積總和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90116349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89518622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76199622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54231943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4338016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00951909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8358493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61573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4E6FEB69-AFBC-41B6-9E42-0793392D17C8}"/>
              </a:ext>
            </a:extLst>
          </p:cNvPr>
          <p:cNvSpPr txBox="1">
            <a:spLocks/>
          </p:cNvSpPr>
          <p:nvPr/>
        </p:nvSpPr>
        <p:spPr bwMode="auto">
          <a:xfrm>
            <a:off x="611560" y="548680"/>
            <a:ext cx="8280920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zh-CN" altLang="en-US" sz="2400" kern="0" dirty="0">
                <a:latin typeface="Times New Roman" panose="02020603050405020304" pitchFamily="18" charset="0"/>
              </a:rPr>
              <a:t>以</a:t>
            </a:r>
            <a:r>
              <a:rPr lang="en-US" altLang="zh-TW" sz="2400" kern="0" dirty="0">
                <a:latin typeface="Times New Roman" panose="02020603050405020304" pitchFamily="18" charset="0"/>
              </a:rPr>
              <a:t>N=</a:t>
            </a:r>
            <a:r>
              <a:rPr lang="en-US" altLang="zh-CN" sz="2400" kern="0" dirty="0">
                <a:latin typeface="Times New Roman" panose="02020603050405020304" pitchFamily="18" charset="0"/>
              </a:rPr>
              <a:t>10</a:t>
            </a:r>
            <a:r>
              <a:rPr lang="zh-CN" altLang="en-US" sz="2400" kern="0" dirty="0">
                <a:latin typeface="Times New Roman" panose="02020603050405020304" pitchFamily="18" charset="0"/>
              </a:rPr>
              <a:t>為例</a:t>
            </a:r>
            <a:r>
              <a:rPr lang="en-US" altLang="zh-CN" sz="2400" kern="0" dirty="0">
                <a:latin typeface="Times New Roman" panose="02020603050405020304" pitchFamily="18" charset="0"/>
              </a:rPr>
              <a:t>:</a:t>
            </a:r>
          </a:p>
          <a:p>
            <a:pPr marL="0" indent="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endParaRPr lang="en-US" altLang="zh-CN" sz="2400" kern="0" dirty="0">
              <a:latin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9073E85-943B-42DB-A2F2-497FB294F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2A06-65C4-4223-8832-F41D30CFC58C}" type="slidenum">
              <a:rPr lang="zh-TW" altLang="en-US" smtClean="0"/>
              <a:pPr/>
              <a:t>12</a:t>
            </a:fld>
            <a:endParaRPr lang="en-US" altLang="zh-TW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81259416-5BA4-4A22-8B59-5A6EB32D9157}"/>
                  </a:ext>
                </a:extLst>
              </p:cNvPr>
              <p:cNvSpPr/>
              <p:nvPr/>
            </p:nvSpPr>
            <p:spPr>
              <a:xfrm>
                <a:off x="3203848" y="348655"/>
                <a:ext cx="4678288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 eaLnBrk="1" hangingPunct="1">
                  <a:buNone/>
                  <a:defRPr/>
                </a:pPr>
                <a:endParaRPr lang="en-US" altLang="zh-TW" sz="1800" dirty="0">
                  <a:solidFill>
                    <a:srgbClr val="0070C0"/>
                  </a:solidFill>
                  <a:latin typeface="Times New Roman" panose="02020603050405020304" pitchFamily="18" charset="0"/>
                  <a:ea typeface="+mn-ea"/>
                </a:endParaRPr>
              </a:p>
              <a:p>
                <a:pPr>
                  <a:defRPr/>
                </a:pPr>
                <a:r>
                  <a:rPr lang="en-US" altLang="zh-TW" sz="1800" b="0" dirty="0">
                    <a:solidFill>
                      <a:srgbClr val="0070C0"/>
                    </a:solidFill>
                    <a:ea typeface="+mn-ea"/>
                  </a:rPr>
                  <a:t>    </a:t>
                </a:r>
                <a14:m>
                  <m:oMath xmlns:m="http://schemas.openxmlformats.org/officeDocument/2006/math">
                    <m:r>
                      <a:rPr lang="en-US" altLang="zh-TW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</a:rPr>
                      <m:t>𝑙</m:t>
                    </m:r>
                  </m:oMath>
                </a14:m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= r+1 </a:t>
                </a:r>
              </a:p>
              <a:p>
                <a:pPr>
                  <a:defRPr/>
                </a:pP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   計算因數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1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的次數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t = N/</a:t>
                </a:r>
                <a14:m>
                  <m:oMath xmlns:m="http://schemas.openxmlformats.org/officeDocument/2006/math">
                    <m:r>
                      <a:rPr lang="en-US" altLang="zh-TW" sz="180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</a:rPr>
                      <m:t>𝑙</m:t>
                    </m:r>
                  </m:oMath>
                </a14:m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endParaRPr lang="en-US" altLang="zh-TW" sz="1800" dirty="0">
                  <a:solidFill>
                    <a:srgbClr val="0070C0"/>
                  </a:solidFill>
                  <a:latin typeface="Times New Roman" panose="02020603050405020304" pitchFamily="18" charset="0"/>
                  <a:ea typeface="+mn-ea"/>
                </a:endParaRPr>
              </a:p>
              <a:p>
                <a:pPr marL="0" indent="0" eaLnBrk="1" hangingPunct="1">
                  <a:buNone/>
                  <a:defRPr/>
                </a:pP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   計算相同次數的因數右區間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r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=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N/t</a:t>
                </a:r>
                <a:endParaRPr lang="en-US" altLang="zh-TW" sz="1800" b="0" i="1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  <a:p>
                <a:pPr marL="0" indent="0" eaLnBrk="1" hangingPunct="1">
                  <a:buNone/>
                  <a:defRPr/>
                </a:pP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   加總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: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所有因數 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[</a:t>
                </a:r>
                <a14:m>
                  <m:oMath xmlns:m="http://schemas.openxmlformats.org/officeDocument/2006/math">
                    <m:r>
                      <a:rPr lang="en-US" altLang="zh-TW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</a:rPr>
                      <m:t>𝑙</m:t>
                    </m:r>
                  </m:oMath>
                </a14:m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+(</a:t>
                </a:r>
                <a14:m>
                  <m:oMath xmlns:m="http://schemas.openxmlformats.org/officeDocument/2006/math">
                    <m:r>
                      <a:rPr lang="en-US" altLang="zh-TW" sz="18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</a:rPr>
                      <m:t>𝑙</m:t>
                    </m:r>
                  </m:oMath>
                </a14:m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+1)+…+r] *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次數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(t)</a:t>
                </a:r>
              </a:p>
              <a:p>
                <a:pPr marL="0" indent="0" eaLnBrk="1" hangingPunct="1">
                  <a:buNone/>
                  <a:defRPr/>
                </a:pP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endParaRPr lang="zh-TW" altLang="en-US" sz="1800" dirty="0">
                  <a:solidFill>
                    <a:srgbClr val="0070C0"/>
                  </a:solidFill>
                  <a:latin typeface="Times New Roman" panose="02020603050405020304" pitchFamily="18" charset="0"/>
                  <a:ea typeface="+mn-ea"/>
                </a:endParaRPr>
              </a:p>
            </p:txBody>
          </p:sp>
        </mc:Choice>
        <mc:Fallback xmlns="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81259416-5BA4-4A22-8B59-5A6EB32D91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348655"/>
                <a:ext cx="4678288" cy="175432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格 5">
                <a:extLst>
                  <a:ext uri="{FF2B5EF4-FFF2-40B4-BE49-F238E27FC236}">
                    <a16:creationId xmlns:a16="http://schemas.microsoft.com/office/drawing/2014/main" id="{E2F3A811-9C58-4618-B875-C9D46D92D54B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702000" y="2028691"/>
              <a:ext cx="7740000" cy="2773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40000">
                      <a:extLst>
                        <a:ext uri="{9D8B030D-6E8A-4147-A177-3AD203B41FA5}">
                          <a16:colId xmlns:a16="http://schemas.microsoft.com/office/drawing/2014/main" val="32383653"/>
                        </a:ext>
                      </a:extLst>
                    </a:gridCol>
                    <a:gridCol w="1980000">
                      <a:extLst>
                        <a:ext uri="{9D8B030D-6E8A-4147-A177-3AD203B41FA5}">
                          <a16:colId xmlns:a16="http://schemas.microsoft.com/office/drawing/2014/main" val="1770351413"/>
                        </a:ext>
                      </a:extLst>
                    </a:gridCol>
                    <a:gridCol w="1980000">
                      <a:extLst>
                        <a:ext uri="{9D8B030D-6E8A-4147-A177-3AD203B41FA5}">
                          <a16:colId xmlns:a16="http://schemas.microsoft.com/office/drawing/2014/main" val="3699120827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833752274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2760254818"/>
                        </a:ext>
                      </a:extLst>
                    </a:gridCol>
                  </a:tblGrid>
                  <a:tr h="324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出現次數</a:t>
                          </a:r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(t)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因數左區間</a:t>
                          </a:r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𝑙</m:t>
                              </m:r>
                            </m:oMath>
                          </a14:m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因數右區間</a:t>
                          </a:r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(r)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總和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累積總和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90116349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895186227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76199622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54231943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43380167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00951909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8358493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格 5">
                <a:extLst>
                  <a:ext uri="{FF2B5EF4-FFF2-40B4-BE49-F238E27FC236}">
                    <a16:creationId xmlns:a16="http://schemas.microsoft.com/office/drawing/2014/main" id="{E2F3A811-9C58-4618-B875-C9D46D92D54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07429039"/>
                  </p:ext>
                </p:extLst>
              </p:nvPr>
            </p:nvGraphicFramePr>
            <p:xfrm>
              <a:off x="702000" y="2028691"/>
              <a:ext cx="7740000" cy="2773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40000">
                      <a:extLst>
                        <a:ext uri="{9D8B030D-6E8A-4147-A177-3AD203B41FA5}">
                          <a16:colId xmlns:a16="http://schemas.microsoft.com/office/drawing/2014/main" val="32383653"/>
                        </a:ext>
                      </a:extLst>
                    </a:gridCol>
                    <a:gridCol w="1980000">
                      <a:extLst>
                        <a:ext uri="{9D8B030D-6E8A-4147-A177-3AD203B41FA5}">
                          <a16:colId xmlns:a16="http://schemas.microsoft.com/office/drawing/2014/main" val="1770351413"/>
                        </a:ext>
                      </a:extLst>
                    </a:gridCol>
                    <a:gridCol w="1980000">
                      <a:extLst>
                        <a:ext uri="{9D8B030D-6E8A-4147-A177-3AD203B41FA5}">
                          <a16:colId xmlns:a16="http://schemas.microsoft.com/office/drawing/2014/main" val="3699120827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833752274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2760254818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出現次數</a:t>
                          </a:r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(t)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72923" t="-7692" r="-218769" b="-604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因數右區間</a:t>
                          </a:r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(r)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總和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累積總和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90116349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89518622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76199622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54231943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4338016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00951909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8358493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285746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4E6FEB69-AFBC-41B6-9E42-0793392D17C8}"/>
              </a:ext>
            </a:extLst>
          </p:cNvPr>
          <p:cNvSpPr txBox="1">
            <a:spLocks/>
          </p:cNvSpPr>
          <p:nvPr/>
        </p:nvSpPr>
        <p:spPr bwMode="auto">
          <a:xfrm>
            <a:off x="611560" y="548680"/>
            <a:ext cx="8280920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zh-CN" altLang="en-US" sz="2400" kern="0" dirty="0">
                <a:latin typeface="Times New Roman" panose="02020603050405020304" pitchFamily="18" charset="0"/>
              </a:rPr>
              <a:t>以</a:t>
            </a:r>
            <a:r>
              <a:rPr lang="en-US" altLang="zh-TW" sz="2400" kern="0" dirty="0">
                <a:latin typeface="Times New Roman" panose="02020603050405020304" pitchFamily="18" charset="0"/>
              </a:rPr>
              <a:t>N=</a:t>
            </a:r>
            <a:r>
              <a:rPr lang="en-US" altLang="zh-CN" sz="2400" kern="0" dirty="0">
                <a:latin typeface="Times New Roman" panose="02020603050405020304" pitchFamily="18" charset="0"/>
              </a:rPr>
              <a:t>10</a:t>
            </a:r>
            <a:r>
              <a:rPr lang="zh-CN" altLang="en-US" sz="2400" kern="0" dirty="0">
                <a:latin typeface="Times New Roman" panose="02020603050405020304" pitchFamily="18" charset="0"/>
              </a:rPr>
              <a:t>為例</a:t>
            </a:r>
            <a:r>
              <a:rPr lang="en-US" altLang="zh-CN" sz="2400" kern="0" dirty="0">
                <a:latin typeface="Times New Roman" panose="02020603050405020304" pitchFamily="18" charset="0"/>
              </a:rPr>
              <a:t>:</a:t>
            </a:r>
          </a:p>
          <a:p>
            <a:pPr marL="0" indent="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endParaRPr lang="en-US" altLang="zh-CN" sz="2400" kern="0" dirty="0">
              <a:latin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9073E85-943B-42DB-A2F2-497FB294F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2A06-65C4-4223-8832-F41D30CFC58C}" type="slidenum">
              <a:rPr lang="zh-TW" altLang="en-US" smtClean="0"/>
              <a:pPr/>
              <a:t>13</a:t>
            </a:fld>
            <a:endParaRPr lang="en-US" altLang="zh-TW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81259416-5BA4-4A22-8B59-5A6EB32D9157}"/>
                  </a:ext>
                </a:extLst>
              </p:cNvPr>
              <p:cNvSpPr/>
              <p:nvPr/>
            </p:nvSpPr>
            <p:spPr>
              <a:xfrm>
                <a:off x="3203848" y="348655"/>
                <a:ext cx="4678288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 eaLnBrk="1" hangingPunct="1">
                  <a:buNone/>
                  <a:defRPr/>
                </a:pPr>
                <a:endParaRPr lang="en-US" altLang="zh-TW" sz="1800" dirty="0">
                  <a:solidFill>
                    <a:srgbClr val="0070C0"/>
                  </a:solidFill>
                  <a:latin typeface="Times New Roman" panose="02020603050405020304" pitchFamily="18" charset="0"/>
                  <a:ea typeface="+mn-ea"/>
                </a:endParaRPr>
              </a:p>
              <a:p>
                <a:pPr>
                  <a:defRPr/>
                </a:pPr>
                <a:r>
                  <a:rPr lang="en-US" altLang="zh-TW" sz="1800" b="0" dirty="0">
                    <a:solidFill>
                      <a:srgbClr val="0070C0"/>
                    </a:solidFill>
                    <a:ea typeface="+mn-ea"/>
                  </a:rPr>
                  <a:t>    </a:t>
                </a:r>
                <a14:m>
                  <m:oMath xmlns:m="http://schemas.openxmlformats.org/officeDocument/2006/math">
                    <m:r>
                      <a:rPr lang="en-US" altLang="zh-TW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</a:rPr>
                      <m:t>𝑙</m:t>
                    </m:r>
                  </m:oMath>
                </a14:m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= r+1 </a:t>
                </a:r>
              </a:p>
              <a:p>
                <a:pPr>
                  <a:defRPr/>
                </a:pP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   計算因數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1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的次數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t = N/</a:t>
                </a:r>
                <a14:m>
                  <m:oMath xmlns:m="http://schemas.openxmlformats.org/officeDocument/2006/math">
                    <m:r>
                      <a:rPr lang="en-US" altLang="zh-TW" sz="180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</a:rPr>
                      <m:t>𝑙</m:t>
                    </m:r>
                  </m:oMath>
                </a14:m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endParaRPr lang="en-US" altLang="zh-TW" sz="1800" dirty="0">
                  <a:solidFill>
                    <a:srgbClr val="0070C0"/>
                  </a:solidFill>
                  <a:latin typeface="Times New Roman" panose="02020603050405020304" pitchFamily="18" charset="0"/>
                  <a:ea typeface="+mn-ea"/>
                </a:endParaRPr>
              </a:p>
              <a:p>
                <a:pPr marL="0" indent="0" eaLnBrk="1" hangingPunct="1">
                  <a:buNone/>
                  <a:defRPr/>
                </a:pP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   計算相同次數的因數右區間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r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=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N/t</a:t>
                </a:r>
                <a:endParaRPr lang="en-US" altLang="zh-TW" sz="1800" b="0" i="1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  <a:p>
                <a:pPr marL="0" indent="0" eaLnBrk="1" hangingPunct="1">
                  <a:buNone/>
                  <a:defRPr/>
                </a:pP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   加總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: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所有因數 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[</a:t>
                </a:r>
                <a14:m>
                  <m:oMath xmlns:m="http://schemas.openxmlformats.org/officeDocument/2006/math">
                    <m:r>
                      <a:rPr lang="en-US" altLang="zh-TW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</a:rPr>
                      <m:t>𝑙</m:t>
                    </m:r>
                  </m:oMath>
                </a14:m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+(</a:t>
                </a:r>
                <a14:m>
                  <m:oMath xmlns:m="http://schemas.openxmlformats.org/officeDocument/2006/math">
                    <m:r>
                      <a:rPr lang="en-US" altLang="zh-TW" sz="18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</a:rPr>
                      <m:t>𝑙</m:t>
                    </m:r>
                  </m:oMath>
                </a14:m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+1)+…+r] *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次數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(t)</a:t>
                </a:r>
              </a:p>
              <a:p>
                <a:pPr marL="0" indent="0" eaLnBrk="1" hangingPunct="1">
                  <a:buNone/>
                  <a:defRPr/>
                </a:pP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endParaRPr lang="zh-TW" altLang="en-US" sz="1800" dirty="0">
                  <a:solidFill>
                    <a:srgbClr val="0070C0"/>
                  </a:solidFill>
                  <a:latin typeface="Times New Roman" panose="02020603050405020304" pitchFamily="18" charset="0"/>
                  <a:ea typeface="+mn-ea"/>
                </a:endParaRPr>
              </a:p>
            </p:txBody>
          </p:sp>
        </mc:Choice>
        <mc:Fallback xmlns="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81259416-5BA4-4A22-8B59-5A6EB32D91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348655"/>
                <a:ext cx="4678288" cy="175432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格 5">
                <a:extLst>
                  <a:ext uri="{FF2B5EF4-FFF2-40B4-BE49-F238E27FC236}">
                    <a16:creationId xmlns:a16="http://schemas.microsoft.com/office/drawing/2014/main" id="{4FBBBCF3-6784-427B-A4E3-67A395C550AA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702000" y="2028691"/>
              <a:ext cx="7740000" cy="2773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40000">
                      <a:extLst>
                        <a:ext uri="{9D8B030D-6E8A-4147-A177-3AD203B41FA5}">
                          <a16:colId xmlns:a16="http://schemas.microsoft.com/office/drawing/2014/main" val="32383653"/>
                        </a:ext>
                      </a:extLst>
                    </a:gridCol>
                    <a:gridCol w="1980000">
                      <a:extLst>
                        <a:ext uri="{9D8B030D-6E8A-4147-A177-3AD203B41FA5}">
                          <a16:colId xmlns:a16="http://schemas.microsoft.com/office/drawing/2014/main" val="1770351413"/>
                        </a:ext>
                      </a:extLst>
                    </a:gridCol>
                    <a:gridCol w="1980000">
                      <a:extLst>
                        <a:ext uri="{9D8B030D-6E8A-4147-A177-3AD203B41FA5}">
                          <a16:colId xmlns:a16="http://schemas.microsoft.com/office/drawing/2014/main" val="3699120827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833752274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2760254818"/>
                        </a:ext>
                      </a:extLst>
                    </a:gridCol>
                  </a:tblGrid>
                  <a:tr h="324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出現次數</a:t>
                          </a:r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(t)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因數左區間</a:t>
                          </a:r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𝑙</m:t>
                              </m:r>
                            </m:oMath>
                          </a14:m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因數右區間</a:t>
                          </a:r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(r)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總和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累積總和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90116349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895186227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76199622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54231943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43380167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00951909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8358493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格 5">
                <a:extLst>
                  <a:ext uri="{FF2B5EF4-FFF2-40B4-BE49-F238E27FC236}">
                    <a16:creationId xmlns:a16="http://schemas.microsoft.com/office/drawing/2014/main" id="{4FBBBCF3-6784-427B-A4E3-67A395C550A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1569230"/>
                  </p:ext>
                </p:extLst>
              </p:nvPr>
            </p:nvGraphicFramePr>
            <p:xfrm>
              <a:off x="702000" y="2028691"/>
              <a:ext cx="7740000" cy="2773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40000">
                      <a:extLst>
                        <a:ext uri="{9D8B030D-6E8A-4147-A177-3AD203B41FA5}">
                          <a16:colId xmlns:a16="http://schemas.microsoft.com/office/drawing/2014/main" val="32383653"/>
                        </a:ext>
                      </a:extLst>
                    </a:gridCol>
                    <a:gridCol w="1980000">
                      <a:extLst>
                        <a:ext uri="{9D8B030D-6E8A-4147-A177-3AD203B41FA5}">
                          <a16:colId xmlns:a16="http://schemas.microsoft.com/office/drawing/2014/main" val="1770351413"/>
                        </a:ext>
                      </a:extLst>
                    </a:gridCol>
                    <a:gridCol w="1980000">
                      <a:extLst>
                        <a:ext uri="{9D8B030D-6E8A-4147-A177-3AD203B41FA5}">
                          <a16:colId xmlns:a16="http://schemas.microsoft.com/office/drawing/2014/main" val="3699120827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833752274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2760254818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出現次數</a:t>
                          </a:r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(t)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72923" t="-7692" r="-218769" b="-604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因數右區間</a:t>
                          </a:r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(r)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總和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累積總和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90116349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89518622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76199622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54231943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4338016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00951909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8358493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3389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4E6FEB69-AFBC-41B6-9E42-0793392D17C8}"/>
              </a:ext>
            </a:extLst>
          </p:cNvPr>
          <p:cNvSpPr txBox="1">
            <a:spLocks/>
          </p:cNvSpPr>
          <p:nvPr/>
        </p:nvSpPr>
        <p:spPr bwMode="auto">
          <a:xfrm>
            <a:off x="611560" y="548680"/>
            <a:ext cx="8280920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zh-CN" altLang="en-US" sz="2400" kern="0" dirty="0">
                <a:latin typeface="Times New Roman" panose="02020603050405020304" pitchFamily="18" charset="0"/>
              </a:rPr>
              <a:t>以</a:t>
            </a:r>
            <a:r>
              <a:rPr lang="en-US" altLang="zh-TW" sz="2400" kern="0" dirty="0">
                <a:latin typeface="Times New Roman" panose="02020603050405020304" pitchFamily="18" charset="0"/>
              </a:rPr>
              <a:t>N=</a:t>
            </a:r>
            <a:r>
              <a:rPr lang="en-US" altLang="zh-CN" sz="2400" kern="0" dirty="0">
                <a:latin typeface="Times New Roman" panose="02020603050405020304" pitchFamily="18" charset="0"/>
              </a:rPr>
              <a:t>10</a:t>
            </a:r>
            <a:r>
              <a:rPr lang="zh-CN" altLang="en-US" sz="2400" kern="0" dirty="0">
                <a:latin typeface="Times New Roman" panose="02020603050405020304" pitchFamily="18" charset="0"/>
              </a:rPr>
              <a:t>為例</a:t>
            </a:r>
            <a:r>
              <a:rPr lang="en-US" altLang="zh-CN" sz="2400" kern="0" dirty="0">
                <a:latin typeface="Times New Roman" panose="02020603050405020304" pitchFamily="18" charset="0"/>
              </a:rPr>
              <a:t>:</a:t>
            </a:r>
          </a:p>
          <a:p>
            <a:pPr marL="0" indent="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endParaRPr lang="en-US" altLang="zh-CN" sz="2400" kern="0" dirty="0">
              <a:latin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9073E85-943B-42DB-A2F2-497FB294F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2A06-65C4-4223-8832-F41D30CFC58C}" type="slidenum">
              <a:rPr lang="zh-TW" altLang="en-US" smtClean="0"/>
              <a:pPr/>
              <a:t>14</a:t>
            </a:fld>
            <a:endParaRPr lang="en-US" altLang="zh-TW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81259416-5BA4-4A22-8B59-5A6EB32D9157}"/>
                  </a:ext>
                </a:extLst>
              </p:cNvPr>
              <p:cNvSpPr/>
              <p:nvPr/>
            </p:nvSpPr>
            <p:spPr>
              <a:xfrm>
                <a:off x="3203848" y="348655"/>
                <a:ext cx="4678288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 eaLnBrk="1" hangingPunct="1">
                  <a:buNone/>
                  <a:defRPr/>
                </a:pPr>
                <a:endParaRPr lang="en-US" altLang="zh-TW" sz="1800" dirty="0">
                  <a:solidFill>
                    <a:srgbClr val="0070C0"/>
                  </a:solidFill>
                  <a:latin typeface="Times New Roman" panose="02020603050405020304" pitchFamily="18" charset="0"/>
                  <a:ea typeface="+mn-ea"/>
                </a:endParaRPr>
              </a:p>
              <a:p>
                <a:pPr>
                  <a:defRPr/>
                </a:pPr>
                <a:r>
                  <a:rPr lang="en-US" altLang="zh-TW" sz="1800" b="0" dirty="0">
                    <a:solidFill>
                      <a:srgbClr val="0070C0"/>
                    </a:solidFill>
                    <a:ea typeface="+mn-ea"/>
                  </a:rPr>
                  <a:t>    </a:t>
                </a:r>
                <a14:m>
                  <m:oMath xmlns:m="http://schemas.openxmlformats.org/officeDocument/2006/math">
                    <m:r>
                      <a:rPr lang="en-US" altLang="zh-TW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</a:rPr>
                      <m:t>𝑙</m:t>
                    </m:r>
                  </m:oMath>
                </a14:m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= r+1 </a:t>
                </a:r>
              </a:p>
              <a:p>
                <a:pPr>
                  <a:defRPr/>
                </a:pP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   計算因數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1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的次數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t = N/</a:t>
                </a:r>
                <a14:m>
                  <m:oMath xmlns:m="http://schemas.openxmlformats.org/officeDocument/2006/math">
                    <m:r>
                      <a:rPr lang="en-US" altLang="zh-TW" sz="180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</a:rPr>
                      <m:t>𝑙</m:t>
                    </m:r>
                  </m:oMath>
                </a14:m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endParaRPr lang="en-US" altLang="zh-TW" sz="1800" dirty="0">
                  <a:solidFill>
                    <a:srgbClr val="0070C0"/>
                  </a:solidFill>
                  <a:latin typeface="Times New Roman" panose="02020603050405020304" pitchFamily="18" charset="0"/>
                  <a:ea typeface="+mn-ea"/>
                </a:endParaRPr>
              </a:p>
              <a:p>
                <a:pPr marL="0" indent="0" eaLnBrk="1" hangingPunct="1">
                  <a:buNone/>
                  <a:defRPr/>
                </a:pP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   計算相同次數的因數右區間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r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=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N/t</a:t>
                </a:r>
                <a:endParaRPr lang="en-US" altLang="zh-TW" sz="1800" b="0" i="1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  <a:p>
                <a:pPr marL="0" indent="0" eaLnBrk="1" hangingPunct="1">
                  <a:buNone/>
                  <a:defRPr/>
                </a:pP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   加總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: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所有因數 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[</a:t>
                </a:r>
                <a14:m>
                  <m:oMath xmlns:m="http://schemas.openxmlformats.org/officeDocument/2006/math">
                    <m:r>
                      <a:rPr lang="en-US" altLang="zh-TW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</a:rPr>
                      <m:t>𝑙</m:t>
                    </m:r>
                  </m:oMath>
                </a14:m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+(</a:t>
                </a:r>
                <a14:m>
                  <m:oMath xmlns:m="http://schemas.openxmlformats.org/officeDocument/2006/math">
                    <m:r>
                      <a:rPr lang="en-US" altLang="zh-TW" sz="18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</a:rPr>
                      <m:t>𝑙</m:t>
                    </m:r>
                  </m:oMath>
                </a14:m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+1)+…+r] *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次數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(t)</a:t>
                </a:r>
              </a:p>
              <a:p>
                <a:pPr marL="0" indent="0" eaLnBrk="1" hangingPunct="1">
                  <a:buNone/>
                  <a:defRPr/>
                </a:pP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endParaRPr lang="zh-TW" altLang="en-US" sz="1800" dirty="0">
                  <a:solidFill>
                    <a:srgbClr val="0070C0"/>
                  </a:solidFill>
                  <a:latin typeface="Times New Roman" panose="02020603050405020304" pitchFamily="18" charset="0"/>
                  <a:ea typeface="+mn-ea"/>
                </a:endParaRPr>
              </a:p>
            </p:txBody>
          </p:sp>
        </mc:Choice>
        <mc:Fallback xmlns="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81259416-5BA4-4A22-8B59-5A6EB32D91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348655"/>
                <a:ext cx="4678288" cy="175432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格 5">
                <a:extLst>
                  <a:ext uri="{FF2B5EF4-FFF2-40B4-BE49-F238E27FC236}">
                    <a16:creationId xmlns:a16="http://schemas.microsoft.com/office/drawing/2014/main" id="{4FBBBCF3-6784-427B-A4E3-67A395C550AA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702000" y="2028691"/>
              <a:ext cx="7740000" cy="2773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40000">
                      <a:extLst>
                        <a:ext uri="{9D8B030D-6E8A-4147-A177-3AD203B41FA5}">
                          <a16:colId xmlns:a16="http://schemas.microsoft.com/office/drawing/2014/main" val="32383653"/>
                        </a:ext>
                      </a:extLst>
                    </a:gridCol>
                    <a:gridCol w="1980000">
                      <a:extLst>
                        <a:ext uri="{9D8B030D-6E8A-4147-A177-3AD203B41FA5}">
                          <a16:colId xmlns:a16="http://schemas.microsoft.com/office/drawing/2014/main" val="1770351413"/>
                        </a:ext>
                      </a:extLst>
                    </a:gridCol>
                    <a:gridCol w="1980000">
                      <a:extLst>
                        <a:ext uri="{9D8B030D-6E8A-4147-A177-3AD203B41FA5}">
                          <a16:colId xmlns:a16="http://schemas.microsoft.com/office/drawing/2014/main" val="3699120827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833752274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2760254818"/>
                        </a:ext>
                      </a:extLst>
                    </a:gridCol>
                  </a:tblGrid>
                  <a:tr h="324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出現次數</a:t>
                          </a:r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(t)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因數左區間</a:t>
                          </a:r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𝑙</m:t>
                              </m:r>
                            </m:oMath>
                          </a14:m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因數右區間</a:t>
                          </a:r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(r)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總和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累積總和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90116349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895186227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76199622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54231943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29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43380167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00951909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8358493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格 5">
                <a:extLst>
                  <a:ext uri="{FF2B5EF4-FFF2-40B4-BE49-F238E27FC236}">
                    <a16:creationId xmlns:a16="http://schemas.microsoft.com/office/drawing/2014/main" id="{4FBBBCF3-6784-427B-A4E3-67A395C550A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12448374"/>
                  </p:ext>
                </p:extLst>
              </p:nvPr>
            </p:nvGraphicFramePr>
            <p:xfrm>
              <a:off x="702000" y="2028691"/>
              <a:ext cx="7740000" cy="2773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40000">
                      <a:extLst>
                        <a:ext uri="{9D8B030D-6E8A-4147-A177-3AD203B41FA5}">
                          <a16:colId xmlns:a16="http://schemas.microsoft.com/office/drawing/2014/main" val="32383653"/>
                        </a:ext>
                      </a:extLst>
                    </a:gridCol>
                    <a:gridCol w="1980000">
                      <a:extLst>
                        <a:ext uri="{9D8B030D-6E8A-4147-A177-3AD203B41FA5}">
                          <a16:colId xmlns:a16="http://schemas.microsoft.com/office/drawing/2014/main" val="1770351413"/>
                        </a:ext>
                      </a:extLst>
                    </a:gridCol>
                    <a:gridCol w="1980000">
                      <a:extLst>
                        <a:ext uri="{9D8B030D-6E8A-4147-A177-3AD203B41FA5}">
                          <a16:colId xmlns:a16="http://schemas.microsoft.com/office/drawing/2014/main" val="3699120827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833752274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2760254818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出現次數</a:t>
                          </a:r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(t)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72923" t="-7692" r="-218769" b="-604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因數右區間</a:t>
                          </a:r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(r)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總和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累積總和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90116349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89518622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76199622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54231943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29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4338016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00951909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8358493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95263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4E6FEB69-AFBC-41B6-9E42-0793392D17C8}"/>
              </a:ext>
            </a:extLst>
          </p:cNvPr>
          <p:cNvSpPr txBox="1">
            <a:spLocks/>
          </p:cNvSpPr>
          <p:nvPr/>
        </p:nvSpPr>
        <p:spPr bwMode="auto">
          <a:xfrm>
            <a:off x="611560" y="548680"/>
            <a:ext cx="8280920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zh-CN" altLang="en-US" sz="2400" kern="0" dirty="0">
                <a:latin typeface="Times New Roman" panose="02020603050405020304" pitchFamily="18" charset="0"/>
              </a:rPr>
              <a:t>以</a:t>
            </a:r>
            <a:r>
              <a:rPr lang="en-US" altLang="zh-TW" sz="2400" kern="0" dirty="0">
                <a:latin typeface="Times New Roman" panose="02020603050405020304" pitchFamily="18" charset="0"/>
              </a:rPr>
              <a:t>N=</a:t>
            </a:r>
            <a:r>
              <a:rPr lang="en-US" altLang="zh-CN" sz="2400" kern="0" dirty="0">
                <a:latin typeface="Times New Roman" panose="02020603050405020304" pitchFamily="18" charset="0"/>
              </a:rPr>
              <a:t>10</a:t>
            </a:r>
            <a:r>
              <a:rPr lang="zh-CN" altLang="en-US" sz="2400" kern="0" dirty="0">
                <a:latin typeface="Times New Roman" panose="02020603050405020304" pitchFamily="18" charset="0"/>
              </a:rPr>
              <a:t>為例</a:t>
            </a:r>
            <a:r>
              <a:rPr lang="en-US" altLang="zh-CN" sz="2400" kern="0" dirty="0">
                <a:latin typeface="Times New Roman" panose="02020603050405020304" pitchFamily="18" charset="0"/>
              </a:rPr>
              <a:t>:</a:t>
            </a:r>
          </a:p>
          <a:p>
            <a:pPr marL="0" indent="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endParaRPr lang="en-US" altLang="zh-CN" sz="2400" kern="0" dirty="0">
              <a:latin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9073E85-943B-42DB-A2F2-497FB294F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2A06-65C4-4223-8832-F41D30CFC58C}" type="slidenum">
              <a:rPr lang="zh-TW" altLang="en-US" smtClean="0"/>
              <a:pPr/>
              <a:t>15</a:t>
            </a:fld>
            <a:endParaRPr lang="en-US" altLang="zh-TW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81259416-5BA4-4A22-8B59-5A6EB32D9157}"/>
                  </a:ext>
                </a:extLst>
              </p:cNvPr>
              <p:cNvSpPr/>
              <p:nvPr/>
            </p:nvSpPr>
            <p:spPr>
              <a:xfrm>
                <a:off x="3203848" y="348655"/>
                <a:ext cx="4678288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 eaLnBrk="1" hangingPunct="1">
                  <a:buNone/>
                  <a:defRPr/>
                </a:pPr>
                <a:endParaRPr lang="en-US" altLang="zh-TW" sz="1800" dirty="0">
                  <a:solidFill>
                    <a:srgbClr val="0070C0"/>
                  </a:solidFill>
                  <a:latin typeface="Times New Roman" panose="02020603050405020304" pitchFamily="18" charset="0"/>
                  <a:ea typeface="+mn-ea"/>
                </a:endParaRPr>
              </a:p>
              <a:p>
                <a:pPr>
                  <a:defRPr/>
                </a:pPr>
                <a:r>
                  <a:rPr lang="en-US" altLang="zh-TW" sz="1800" b="0" dirty="0">
                    <a:solidFill>
                      <a:srgbClr val="0070C0"/>
                    </a:solidFill>
                    <a:ea typeface="+mn-ea"/>
                  </a:rPr>
                  <a:t>    </a:t>
                </a:r>
                <a14:m>
                  <m:oMath xmlns:m="http://schemas.openxmlformats.org/officeDocument/2006/math">
                    <m:r>
                      <a:rPr lang="en-US" altLang="zh-TW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</a:rPr>
                      <m:t>𝑙</m:t>
                    </m:r>
                  </m:oMath>
                </a14:m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= r+1 </a:t>
                </a:r>
              </a:p>
              <a:p>
                <a:pPr>
                  <a:defRPr/>
                </a:pP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   計算因數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1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的次數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t = N/</a:t>
                </a:r>
                <a14:m>
                  <m:oMath xmlns:m="http://schemas.openxmlformats.org/officeDocument/2006/math">
                    <m:r>
                      <a:rPr lang="en-US" altLang="zh-TW" sz="180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</a:rPr>
                      <m:t>𝑙</m:t>
                    </m:r>
                  </m:oMath>
                </a14:m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endParaRPr lang="en-US" altLang="zh-TW" sz="1800" dirty="0">
                  <a:solidFill>
                    <a:srgbClr val="0070C0"/>
                  </a:solidFill>
                  <a:latin typeface="Times New Roman" panose="02020603050405020304" pitchFamily="18" charset="0"/>
                  <a:ea typeface="+mn-ea"/>
                </a:endParaRPr>
              </a:p>
              <a:p>
                <a:pPr marL="0" indent="0" eaLnBrk="1" hangingPunct="1">
                  <a:buNone/>
                  <a:defRPr/>
                </a:pP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   計算相同次數的因數右區間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r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=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N/t</a:t>
                </a:r>
                <a:endParaRPr lang="en-US" altLang="zh-TW" sz="1800" b="0" i="1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  <a:p>
                <a:pPr marL="0" indent="0" eaLnBrk="1" hangingPunct="1">
                  <a:buNone/>
                  <a:defRPr/>
                </a:pP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   加總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: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所有因數 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[</a:t>
                </a:r>
                <a14:m>
                  <m:oMath xmlns:m="http://schemas.openxmlformats.org/officeDocument/2006/math">
                    <m:r>
                      <a:rPr lang="en-US" altLang="zh-TW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</a:rPr>
                      <m:t>𝑙</m:t>
                    </m:r>
                  </m:oMath>
                </a14:m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+(</a:t>
                </a:r>
                <a14:m>
                  <m:oMath xmlns:m="http://schemas.openxmlformats.org/officeDocument/2006/math">
                    <m:r>
                      <a:rPr lang="en-US" altLang="zh-TW" sz="18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</a:rPr>
                      <m:t>𝑙</m:t>
                    </m:r>
                  </m:oMath>
                </a14:m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+1)+…+r] *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次數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(t)</a:t>
                </a:r>
              </a:p>
              <a:p>
                <a:pPr marL="0" indent="0" eaLnBrk="1" hangingPunct="1">
                  <a:buNone/>
                  <a:defRPr/>
                </a:pP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endParaRPr lang="zh-TW" altLang="en-US" sz="1800" dirty="0">
                  <a:solidFill>
                    <a:srgbClr val="0070C0"/>
                  </a:solidFill>
                  <a:latin typeface="Times New Roman" panose="02020603050405020304" pitchFamily="18" charset="0"/>
                  <a:ea typeface="+mn-ea"/>
                </a:endParaRPr>
              </a:p>
            </p:txBody>
          </p:sp>
        </mc:Choice>
        <mc:Fallback xmlns="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81259416-5BA4-4A22-8B59-5A6EB32D91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348655"/>
                <a:ext cx="4678288" cy="175432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格 5">
                <a:extLst>
                  <a:ext uri="{FF2B5EF4-FFF2-40B4-BE49-F238E27FC236}">
                    <a16:creationId xmlns:a16="http://schemas.microsoft.com/office/drawing/2014/main" id="{4FBBBCF3-6784-427B-A4E3-67A395C550AA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702000" y="2028691"/>
              <a:ext cx="7740000" cy="2773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40000">
                      <a:extLst>
                        <a:ext uri="{9D8B030D-6E8A-4147-A177-3AD203B41FA5}">
                          <a16:colId xmlns:a16="http://schemas.microsoft.com/office/drawing/2014/main" val="32383653"/>
                        </a:ext>
                      </a:extLst>
                    </a:gridCol>
                    <a:gridCol w="1980000">
                      <a:extLst>
                        <a:ext uri="{9D8B030D-6E8A-4147-A177-3AD203B41FA5}">
                          <a16:colId xmlns:a16="http://schemas.microsoft.com/office/drawing/2014/main" val="1770351413"/>
                        </a:ext>
                      </a:extLst>
                    </a:gridCol>
                    <a:gridCol w="1980000">
                      <a:extLst>
                        <a:ext uri="{9D8B030D-6E8A-4147-A177-3AD203B41FA5}">
                          <a16:colId xmlns:a16="http://schemas.microsoft.com/office/drawing/2014/main" val="3699120827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833752274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2760254818"/>
                        </a:ext>
                      </a:extLst>
                    </a:gridCol>
                  </a:tblGrid>
                  <a:tr h="324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出現次數</a:t>
                          </a:r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(t)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因數左區間</a:t>
                          </a:r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𝑙</m:t>
                              </m:r>
                            </m:oMath>
                          </a14:m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因數右區間</a:t>
                          </a:r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(r)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總和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累積總和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90116349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895186227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76199622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54231943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29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43380167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18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47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00951909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8358493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格 5">
                <a:extLst>
                  <a:ext uri="{FF2B5EF4-FFF2-40B4-BE49-F238E27FC236}">
                    <a16:creationId xmlns:a16="http://schemas.microsoft.com/office/drawing/2014/main" id="{4FBBBCF3-6784-427B-A4E3-67A395C550A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92164128"/>
                  </p:ext>
                </p:extLst>
              </p:nvPr>
            </p:nvGraphicFramePr>
            <p:xfrm>
              <a:off x="702000" y="2028691"/>
              <a:ext cx="7740000" cy="2773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40000">
                      <a:extLst>
                        <a:ext uri="{9D8B030D-6E8A-4147-A177-3AD203B41FA5}">
                          <a16:colId xmlns:a16="http://schemas.microsoft.com/office/drawing/2014/main" val="32383653"/>
                        </a:ext>
                      </a:extLst>
                    </a:gridCol>
                    <a:gridCol w="1980000">
                      <a:extLst>
                        <a:ext uri="{9D8B030D-6E8A-4147-A177-3AD203B41FA5}">
                          <a16:colId xmlns:a16="http://schemas.microsoft.com/office/drawing/2014/main" val="1770351413"/>
                        </a:ext>
                      </a:extLst>
                    </a:gridCol>
                    <a:gridCol w="1980000">
                      <a:extLst>
                        <a:ext uri="{9D8B030D-6E8A-4147-A177-3AD203B41FA5}">
                          <a16:colId xmlns:a16="http://schemas.microsoft.com/office/drawing/2014/main" val="3699120827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833752274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2760254818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出現次數</a:t>
                          </a:r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(t)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72923" t="-7692" r="-218769" b="-604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因數右區間</a:t>
                          </a:r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(r)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總和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累積總和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90116349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89518622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76199622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54231943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29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4338016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18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47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00951909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8358493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矩形 1">
            <a:extLst>
              <a:ext uri="{FF2B5EF4-FFF2-40B4-BE49-F238E27FC236}">
                <a16:creationId xmlns:a16="http://schemas.microsoft.com/office/drawing/2014/main" id="{3E2F1C87-C035-4D5C-AC19-9306F473ED54}"/>
              </a:ext>
            </a:extLst>
          </p:cNvPr>
          <p:cNvSpPr/>
          <p:nvPr/>
        </p:nvSpPr>
        <p:spPr>
          <a:xfrm>
            <a:off x="2200207" y="5079134"/>
            <a:ext cx="41232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kern="0" dirty="0">
                <a:latin typeface="Times New Roman" panose="02020603050405020304" pitchFamily="18" charset="0"/>
                <a:ea typeface="+mn-ea"/>
              </a:rPr>
              <a:t>總和 </a:t>
            </a:r>
            <a:r>
              <a:rPr lang="en-US" altLang="zh-TW" kern="0" dirty="0">
                <a:latin typeface="Times New Roman" panose="02020603050405020304" pitchFamily="18" charset="0"/>
                <a:ea typeface="+mn-ea"/>
              </a:rPr>
              <a:t>=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2</a:t>
            </a:r>
            <a:r>
              <a:rPr lang="zh-TW" altLang="en-US" dirty="0">
                <a:latin typeface="Times New Roman" panose="02020603050405020304" pitchFamily="18" charset="0"/>
              </a:rPr>
              <a:t> * </a:t>
            </a:r>
            <a:r>
              <a:rPr lang="en-US" altLang="zh-TW" dirty="0">
                <a:latin typeface="Times New Roman" panose="02020603050405020304" pitchFamily="18" charset="0"/>
              </a:rPr>
              <a:t>[(4+5)</a:t>
            </a:r>
            <a:r>
              <a:rPr lang="zh-TW" altLang="en-US" dirty="0">
                <a:latin typeface="Times New Roman" panose="02020603050405020304" pitchFamily="18" charset="0"/>
              </a:rPr>
              <a:t> * </a:t>
            </a:r>
            <a:r>
              <a:rPr lang="en-US" altLang="zh-TW" dirty="0">
                <a:latin typeface="Times New Roman" panose="02020603050405020304" pitchFamily="18" charset="0"/>
              </a:rPr>
              <a:t>2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/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2]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=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18</a:t>
            </a:r>
            <a:r>
              <a:rPr lang="zh-TW" altLang="en-US" dirty="0">
                <a:latin typeface="Times New Roman" panose="02020603050405020304" pitchFamily="18" charset="0"/>
              </a:rPr>
              <a:t>  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DEFC79ED-E9B9-4297-8E2C-5A9C28D415CF}"/>
                  </a:ext>
                </a:extLst>
              </p:cNvPr>
              <p:cNvSpPr/>
              <p:nvPr/>
            </p:nvSpPr>
            <p:spPr>
              <a:xfrm>
                <a:off x="3707904" y="4869160"/>
                <a:ext cx="158417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 algn="ctr" eaLnBrk="1" hangingPunct="1">
                  <a:buNone/>
                  <a:defRPr/>
                </a:pPr>
                <a14:m>
                  <m:oMath xmlns:m="http://schemas.openxmlformats.org/officeDocument/2006/math">
                    <m:r>
                      <a:rPr lang="zh-TW" altLang="en-US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</a:rPr>
                      <m:t>梯形</m:t>
                    </m:r>
                  </m:oMath>
                </a14:m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公式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endParaRPr lang="zh-TW" altLang="en-US" sz="1800" dirty="0">
                  <a:solidFill>
                    <a:srgbClr val="0070C0"/>
                  </a:solidFill>
                  <a:latin typeface="Times New Roman" panose="02020603050405020304" pitchFamily="18" charset="0"/>
                  <a:ea typeface="+mn-ea"/>
                </a:endParaRPr>
              </a:p>
            </p:txBody>
          </p:sp>
        </mc:Choice>
        <mc:Fallback xmlns="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DEFC79ED-E9B9-4297-8E2C-5A9C28D415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4869160"/>
                <a:ext cx="1584176" cy="369332"/>
              </a:xfrm>
              <a:prstGeom prst="rect">
                <a:avLst/>
              </a:prstGeom>
              <a:blipFill>
                <a:blip r:embed="rId4"/>
                <a:stretch>
                  <a:fillRect t="-8333" b="-2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6653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內容版面配置區 2">
            <a:extLst>
              <a:ext uri="{FF2B5EF4-FFF2-40B4-BE49-F238E27FC236}">
                <a16:creationId xmlns:a16="http://schemas.microsoft.com/office/drawing/2014/main" id="{C5A1F2E4-D5F8-4AC3-8A71-1586928FFB67}"/>
              </a:ext>
            </a:extLst>
          </p:cNvPr>
          <p:cNvSpPr txBox="1">
            <a:spLocks/>
          </p:cNvSpPr>
          <p:nvPr/>
        </p:nvSpPr>
        <p:spPr bwMode="auto">
          <a:xfrm>
            <a:off x="611560" y="548680"/>
            <a:ext cx="8280920" cy="623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zh-CN" altLang="en-US" sz="2400" kern="0" dirty="0">
                <a:latin typeface="Times New Roman" panose="02020603050405020304" pitchFamily="18" charset="0"/>
              </a:rPr>
              <a:t>以</a:t>
            </a:r>
            <a:r>
              <a:rPr lang="en-US" altLang="zh-TW" sz="2400" kern="0" dirty="0">
                <a:latin typeface="Times New Roman" panose="02020603050405020304" pitchFamily="18" charset="0"/>
              </a:rPr>
              <a:t>N=</a:t>
            </a:r>
            <a:r>
              <a:rPr lang="en-US" altLang="zh-CN" sz="2400" kern="0" dirty="0">
                <a:latin typeface="Times New Roman" panose="02020603050405020304" pitchFamily="18" charset="0"/>
              </a:rPr>
              <a:t>10</a:t>
            </a:r>
            <a:r>
              <a:rPr lang="zh-CN" altLang="en-US" sz="2400" kern="0" dirty="0">
                <a:latin typeface="Times New Roman" panose="02020603050405020304" pitchFamily="18" charset="0"/>
              </a:rPr>
              <a:t>為例</a:t>
            </a:r>
            <a:r>
              <a:rPr lang="en-US" altLang="zh-CN" sz="2400" kern="0" dirty="0">
                <a:latin typeface="Times New Roman" panose="02020603050405020304" pitchFamily="18" charset="0"/>
              </a:rPr>
              <a:t>:</a:t>
            </a:r>
          </a:p>
          <a:p>
            <a:pPr marL="0" indent="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endParaRPr lang="en-US" altLang="zh-CN" sz="2400" kern="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endParaRPr lang="en-US" altLang="zh-CN" sz="2400" kern="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endParaRPr lang="en-US" altLang="zh-CN" sz="2400" kern="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endParaRPr lang="en-US" altLang="zh-CN" sz="2400" kern="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endParaRPr lang="en-US" altLang="zh-CN" sz="2400" kern="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endParaRPr lang="en-US" altLang="zh-CN" sz="2400" kern="0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  <a:defRPr/>
            </a:pPr>
            <a:endParaRPr lang="en-US" altLang="zh-TW" sz="2400" kern="0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  <a:defRPr/>
            </a:pPr>
            <a:r>
              <a:rPr lang="zh-TW" altLang="en-US" sz="2400" kern="0" dirty="0">
                <a:latin typeface="Times New Roman" panose="02020603050405020304" pitchFamily="18" charset="0"/>
              </a:rPr>
              <a:t>最後結果</a:t>
            </a:r>
            <a:r>
              <a:rPr lang="en-US" altLang="zh-TW" sz="2400" kern="0" dirty="0">
                <a:latin typeface="Times New Roman" panose="02020603050405020304" pitchFamily="18" charset="0"/>
              </a:rPr>
              <a:t>:</a:t>
            </a:r>
            <a:r>
              <a:rPr lang="zh-TW" altLang="en-US" sz="2400" kern="0" dirty="0">
                <a:latin typeface="Times New Roman" panose="02020603050405020304" pitchFamily="18" charset="0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</a:rPr>
              <a:t>87</a:t>
            </a:r>
            <a:r>
              <a:rPr lang="zh-TW" altLang="en-US" sz="2400" kern="0" dirty="0">
                <a:latin typeface="Times New Roman" panose="02020603050405020304" pitchFamily="18" charset="0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</a:rPr>
              <a:t>–</a:t>
            </a:r>
            <a:r>
              <a:rPr lang="zh-TW" altLang="en-US" sz="2400" kern="0" dirty="0">
                <a:latin typeface="Times New Roman" panose="02020603050405020304" pitchFamily="18" charset="0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</a:rPr>
              <a:t>1</a:t>
            </a:r>
            <a:r>
              <a:rPr lang="zh-TW" altLang="en-US" sz="2400" kern="0" dirty="0">
                <a:latin typeface="Times New Roman" panose="02020603050405020304" pitchFamily="18" charset="0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</a:rPr>
              <a:t>=</a:t>
            </a:r>
            <a:r>
              <a:rPr lang="zh-TW" altLang="en-US" sz="2400" kern="0" dirty="0">
                <a:latin typeface="Times New Roman" panose="02020603050405020304" pitchFamily="18" charset="0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</a:rPr>
              <a:t>86</a:t>
            </a:r>
            <a:r>
              <a:rPr lang="zh-TW" altLang="en-US" sz="2400" kern="0" dirty="0">
                <a:latin typeface="Times New Roman" panose="02020603050405020304" pitchFamily="18" charset="0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</a:rPr>
              <a:t>(</a:t>
            </a:r>
            <a:r>
              <a:rPr lang="zh-TW" altLang="en-US" sz="2400" kern="0" dirty="0">
                <a:latin typeface="Times New Roman" panose="02020603050405020304" pitchFamily="18" charset="0"/>
              </a:rPr>
              <a:t>扣掉</a:t>
            </a:r>
            <a:r>
              <a:rPr lang="en-US" altLang="zh-TW" sz="2400" kern="0" dirty="0">
                <a:latin typeface="Times New Roman" panose="02020603050405020304" pitchFamily="18" charset="0"/>
              </a:rPr>
              <a:t>N=1</a:t>
            </a:r>
            <a:r>
              <a:rPr lang="zh-TW" altLang="en-US" sz="2400" kern="0" dirty="0">
                <a:latin typeface="Times New Roman" panose="02020603050405020304" pitchFamily="18" charset="0"/>
              </a:rPr>
              <a:t>的情況</a:t>
            </a:r>
            <a:r>
              <a:rPr lang="en-US" altLang="zh-TW" sz="2400" kern="0" dirty="0">
                <a:latin typeface="Times New Roman" panose="02020603050405020304" pitchFamily="18" charset="0"/>
              </a:rPr>
              <a:t>)</a:t>
            </a:r>
            <a:endParaRPr lang="en-US" altLang="zh-CN" sz="2400" kern="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endParaRPr lang="en-US" altLang="zh-CN" sz="2400" kern="0" dirty="0">
              <a:latin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9073E85-943B-42DB-A2F2-497FB294F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2A06-65C4-4223-8832-F41D30CFC58C}" type="slidenum">
              <a:rPr lang="zh-TW" altLang="en-US" smtClean="0"/>
              <a:pPr/>
              <a:t>16</a:t>
            </a:fld>
            <a:endParaRPr lang="en-US" altLang="zh-TW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81259416-5BA4-4A22-8B59-5A6EB32D9157}"/>
                  </a:ext>
                </a:extLst>
              </p:cNvPr>
              <p:cNvSpPr/>
              <p:nvPr/>
            </p:nvSpPr>
            <p:spPr>
              <a:xfrm>
                <a:off x="3203848" y="348655"/>
                <a:ext cx="4678288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 eaLnBrk="1" hangingPunct="1">
                  <a:buNone/>
                  <a:defRPr/>
                </a:pPr>
                <a:endParaRPr lang="en-US" altLang="zh-TW" sz="1800" dirty="0">
                  <a:solidFill>
                    <a:srgbClr val="0070C0"/>
                  </a:solidFill>
                  <a:latin typeface="Times New Roman" panose="02020603050405020304" pitchFamily="18" charset="0"/>
                  <a:ea typeface="+mn-ea"/>
                </a:endParaRPr>
              </a:p>
              <a:p>
                <a:pPr>
                  <a:defRPr/>
                </a:pPr>
                <a:r>
                  <a:rPr lang="en-US" altLang="zh-TW" sz="1800" b="0" dirty="0">
                    <a:solidFill>
                      <a:srgbClr val="0070C0"/>
                    </a:solidFill>
                    <a:ea typeface="+mn-ea"/>
                  </a:rPr>
                  <a:t>    </a:t>
                </a:r>
                <a14:m>
                  <m:oMath xmlns:m="http://schemas.openxmlformats.org/officeDocument/2006/math">
                    <m:r>
                      <a:rPr lang="en-US" altLang="zh-TW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</a:rPr>
                      <m:t>𝑙</m:t>
                    </m:r>
                  </m:oMath>
                </a14:m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= r+1 </a:t>
                </a:r>
              </a:p>
              <a:p>
                <a:pPr>
                  <a:defRPr/>
                </a:pP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   計算因數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1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的次數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t = N/</a:t>
                </a:r>
                <a14:m>
                  <m:oMath xmlns:m="http://schemas.openxmlformats.org/officeDocument/2006/math">
                    <m:r>
                      <a:rPr lang="en-US" altLang="zh-TW" sz="180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</a:rPr>
                      <m:t>𝑙</m:t>
                    </m:r>
                  </m:oMath>
                </a14:m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endParaRPr lang="en-US" altLang="zh-TW" sz="1800" dirty="0">
                  <a:solidFill>
                    <a:srgbClr val="0070C0"/>
                  </a:solidFill>
                  <a:latin typeface="Times New Roman" panose="02020603050405020304" pitchFamily="18" charset="0"/>
                  <a:ea typeface="+mn-ea"/>
                </a:endParaRPr>
              </a:p>
              <a:p>
                <a:pPr marL="0" indent="0" eaLnBrk="1" hangingPunct="1">
                  <a:buNone/>
                  <a:defRPr/>
                </a:pP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   計算相同次數的因數右區間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r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=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N/t</a:t>
                </a:r>
                <a:endParaRPr lang="en-US" altLang="zh-TW" sz="1800" b="0" i="1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  <a:p>
                <a:pPr marL="0" indent="0" eaLnBrk="1" hangingPunct="1">
                  <a:buNone/>
                  <a:defRPr/>
                </a:pP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   加總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: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所有因數 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[</a:t>
                </a:r>
                <a14:m>
                  <m:oMath xmlns:m="http://schemas.openxmlformats.org/officeDocument/2006/math">
                    <m:r>
                      <a:rPr lang="en-US" altLang="zh-TW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</a:rPr>
                      <m:t>𝑙</m:t>
                    </m:r>
                  </m:oMath>
                </a14:m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+(</a:t>
                </a:r>
                <a14:m>
                  <m:oMath xmlns:m="http://schemas.openxmlformats.org/officeDocument/2006/math">
                    <m:r>
                      <a:rPr lang="en-US" altLang="zh-TW" sz="18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</a:rPr>
                      <m:t>𝑙</m:t>
                    </m:r>
                  </m:oMath>
                </a14:m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+1)+…+r] *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次數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(t)</a:t>
                </a:r>
              </a:p>
              <a:p>
                <a:pPr marL="0" indent="0" eaLnBrk="1" hangingPunct="1">
                  <a:buNone/>
                  <a:defRPr/>
                </a:pP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endParaRPr lang="zh-TW" altLang="en-US" sz="1800" dirty="0">
                  <a:solidFill>
                    <a:srgbClr val="0070C0"/>
                  </a:solidFill>
                  <a:latin typeface="Times New Roman" panose="02020603050405020304" pitchFamily="18" charset="0"/>
                  <a:ea typeface="+mn-ea"/>
                </a:endParaRPr>
              </a:p>
            </p:txBody>
          </p:sp>
        </mc:Choice>
        <mc:Fallback xmlns="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81259416-5BA4-4A22-8B59-5A6EB32D91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348655"/>
                <a:ext cx="4678288" cy="175432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格 5">
                <a:extLst>
                  <a:ext uri="{FF2B5EF4-FFF2-40B4-BE49-F238E27FC236}">
                    <a16:creationId xmlns:a16="http://schemas.microsoft.com/office/drawing/2014/main" id="{4FBBBCF3-6784-427B-A4E3-67A395C550AA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702000" y="2028691"/>
              <a:ext cx="7740000" cy="2773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40000">
                      <a:extLst>
                        <a:ext uri="{9D8B030D-6E8A-4147-A177-3AD203B41FA5}">
                          <a16:colId xmlns:a16="http://schemas.microsoft.com/office/drawing/2014/main" val="32383653"/>
                        </a:ext>
                      </a:extLst>
                    </a:gridCol>
                    <a:gridCol w="1980000">
                      <a:extLst>
                        <a:ext uri="{9D8B030D-6E8A-4147-A177-3AD203B41FA5}">
                          <a16:colId xmlns:a16="http://schemas.microsoft.com/office/drawing/2014/main" val="1770351413"/>
                        </a:ext>
                      </a:extLst>
                    </a:gridCol>
                    <a:gridCol w="1980000">
                      <a:extLst>
                        <a:ext uri="{9D8B030D-6E8A-4147-A177-3AD203B41FA5}">
                          <a16:colId xmlns:a16="http://schemas.microsoft.com/office/drawing/2014/main" val="3699120827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833752274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2760254818"/>
                        </a:ext>
                      </a:extLst>
                    </a:gridCol>
                  </a:tblGrid>
                  <a:tr h="324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出現次數</a:t>
                          </a:r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(t)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因數左區間</a:t>
                          </a:r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𝑙</m:t>
                              </m:r>
                            </m:oMath>
                          </a14:m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因數右區間</a:t>
                          </a:r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(r)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總和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累積總和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90116349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895186227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76199622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54231943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29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43380167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18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47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00951909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87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8358493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格 5">
                <a:extLst>
                  <a:ext uri="{FF2B5EF4-FFF2-40B4-BE49-F238E27FC236}">
                    <a16:creationId xmlns:a16="http://schemas.microsoft.com/office/drawing/2014/main" id="{4FBBBCF3-6784-427B-A4E3-67A395C550A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53132320"/>
                  </p:ext>
                </p:extLst>
              </p:nvPr>
            </p:nvGraphicFramePr>
            <p:xfrm>
              <a:off x="702000" y="2028691"/>
              <a:ext cx="7740000" cy="2773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40000">
                      <a:extLst>
                        <a:ext uri="{9D8B030D-6E8A-4147-A177-3AD203B41FA5}">
                          <a16:colId xmlns:a16="http://schemas.microsoft.com/office/drawing/2014/main" val="32383653"/>
                        </a:ext>
                      </a:extLst>
                    </a:gridCol>
                    <a:gridCol w="1980000">
                      <a:extLst>
                        <a:ext uri="{9D8B030D-6E8A-4147-A177-3AD203B41FA5}">
                          <a16:colId xmlns:a16="http://schemas.microsoft.com/office/drawing/2014/main" val="1770351413"/>
                        </a:ext>
                      </a:extLst>
                    </a:gridCol>
                    <a:gridCol w="1980000">
                      <a:extLst>
                        <a:ext uri="{9D8B030D-6E8A-4147-A177-3AD203B41FA5}">
                          <a16:colId xmlns:a16="http://schemas.microsoft.com/office/drawing/2014/main" val="3699120827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833752274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2760254818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出現次數</a:t>
                          </a:r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(t)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72923" t="-7692" r="-218769" b="-62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因數右區間</a:t>
                          </a:r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(r)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總和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累積總和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90116349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89518622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76199622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54231943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29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4338016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18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47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00951909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87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8358493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矩形 1">
            <a:extLst>
              <a:ext uri="{FF2B5EF4-FFF2-40B4-BE49-F238E27FC236}">
                <a16:creationId xmlns:a16="http://schemas.microsoft.com/office/drawing/2014/main" id="{3E2F1C87-C035-4D5C-AC19-9306F473ED54}"/>
              </a:ext>
            </a:extLst>
          </p:cNvPr>
          <p:cNvSpPr/>
          <p:nvPr/>
        </p:nvSpPr>
        <p:spPr>
          <a:xfrm>
            <a:off x="2200207" y="5079134"/>
            <a:ext cx="42771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kern="0" dirty="0">
                <a:latin typeface="Times New Roman" panose="02020603050405020304" pitchFamily="18" charset="0"/>
                <a:ea typeface="+mn-ea"/>
              </a:rPr>
              <a:t>總和 </a:t>
            </a:r>
            <a:r>
              <a:rPr lang="en-US" altLang="zh-TW" kern="0" dirty="0">
                <a:latin typeface="Times New Roman" panose="02020603050405020304" pitchFamily="18" charset="0"/>
                <a:ea typeface="+mn-ea"/>
              </a:rPr>
              <a:t>=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1</a:t>
            </a:r>
            <a:r>
              <a:rPr lang="zh-TW" altLang="en-US" dirty="0">
                <a:latin typeface="Times New Roman" panose="02020603050405020304" pitchFamily="18" charset="0"/>
              </a:rPr>
              <a:t> * </a:t>
            </a:r>
            <a:r>
              <a:rPr lang="en-US" altLang="zh-TW" dirty="0">
                <a:latin typeface="Times New Roman" panose="02020603050405020304" pitchFamily="18" charset="0"/>
              </a:rPr>
              <a:t>[(6+10)</a:t>
            </a:r>
            <a:r>
              <a:rPr lang="zh-TW" altLang="en-US" dirty="0">
                <a:latin typeface="Times New Roman" panose="02020603050405020304" pitchFamily="18" charset="0"/>
              </a:rPr>
              <a:t> * </a:t>
            </a:r>
            <a:r>
              <a:rPr lang="en-US" altLang="zh-TW" dirty="0">
                <a:latin typeface="Times New Roman" panose="02020603050405020304" pitchFamily="18" charset="0"/>
              </a:rPr>
              <a:t>5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/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2]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=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40</a:t>
            </a:r>
            <a:r>
              <a:rPr lang="zh-TW" altLang="en-US" dirty="0">
                <a:latin typeface="Times New Roman" panose="02020603050405020304" pitchFamily="18" charset="0"/>
              </a:rPr>
              <a:t>  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DEFC79ED-E9B9-4297-8E2C-5A9C28D415CF}"/>
                  </a:ext>
                </a:extLst>
              </p:cNvPr>
              <p:cNvSpPr/>
              <p:nvPr/>
            </p:nvSpPr>
            <p:spPr>
              <a:xfrm>
                <a:off x="3707904" y="4869160"/>
                <a:ext cx="158417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 algn="ctr" eaLnBrk="1" hangingPunct="1">
                  <a:buNone/>
                  <a:defRPr/>
                </a:pPr>
                <a14:m>
                  <m:oMath xmlns:m="http://schemas.openxmlformats.org/officeDocument/2006/math">
                    <m:r>
                      <a:rPr lang="zh-TW" altLang="en-US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</a:rPr>
                      <m:t>梯形</m:t>
                    </m:r>
                  </m:oMath>
                </a14:m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公式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endParaRPr lang="zh-TW" altLang="en-US" sz="1800" dirty="0">
                  <a:solidFill>
                    <a:srgbClr val="0070C0"/>
                  </a:solidFill>
                  <a:latin typeface="Times New Roman" panose="02020603050405020304" pitchFamily="18" charset="0"/>
                  <a:ea typeface="+mn-ea"/>
                </a:endParaRPr>
              </a:p>
            </p:txBody>
          </p:sp>
        </mc:Choice>
        <mc:Fallback xmlns="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DEFC79ED-E9B9-4297-8E2C-5A9C28D415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4869160"/>
                <a:ext cx="1584176" cy="369332"/>
              </a:xfrm>
              <a:prstGeom prst="rect">
                <a:avLst/>
              </a:prstGeom>
              <a:blipFill>
                <a:blip r:embed="rId4"/>
                <a:stretch>
                  <a:fillRect t="-8333" b="-2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6947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C96FC8D-1132-4027-B1A5-05406B051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24977"/>
            <a:ext cx="7772400" cy="446464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  <a:defRPr/>
            </a:pPr>
            <a:endParaRPr lang="en-US" altLang="zh-TW" sz="2400" dirty="0">
              <a:latin typeface="Times New Roman" panose="02020603050405020304" pitchFamily="18" charset="0"/>
            </a:endParaRPr>
          </a:p>
        </p:txBody>
      </p:sp>
      <p:sp>
        <p:nvSpPr>
          <p:cNvPr id="8195" name="投影片編號版面配置區 3">
            <a:extLst>
              <a:ext uri="{FF2B5EF4-FFF2-40B4-BE49-F238E27FC236}">
                <a16:creationId xmlns:a16="http://schemas.microsoft.com/office/drawing/2014/main" id="{F0C640E0-FB6A-43D1-86A2-3E3902E404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DBF4E5F5-E8D8-4A2A-BFAB-9EFF37F7E753}" type="slidenum">
              <a:rPr kumimoji="0" lang="zh-TW" altLang="en-US" sz="1400">
                <a:solidFill>
                  <a:schemeClr val="accent1"/>
                </a:solidFill>
              </a:rPr>
              <a:pPr/>
              <a:t>17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A102B8E0-DC60-42B1-9490-89E6DB270E6B}"/>
                  </a:ext>
                </a:extLst>
              </p:cNvPr>
              <p:cNvSpPr/>
              <p:nvPr/>
            </p:nvSpPr>
            <p:spPr>
              <a:xfrm>
                <a:off x="685800" y="1159320"/>
                <a:ext cx="5893922" cy="27959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eaLnBrk="1" hangingPunct="1">
                  <a:lnSpc>
                    <a:spcPct val="150000"/>
                  </a:lnSpc>
                  <a:buFont typeface="Arial" panose="020B0604020202020204" pitchFamily="34" charset="0"/>
                  <a:buChar char="•"/>
                  <a:defRPr/>
                </a:pPr>
                <a:r>
                  <a:rPr lang="zh-TW" altLang="en-US" dirty="0">
                    <a:latin typeface="Times New Roman" panose="02020603050405020304" pitchFamily="18" charset="0"/>
                    <a:ea typeface="+mn-ea"/>
                  </a:rPr>
                  <a:t>題目遇到</a:t>
                </a:r>
                <a:r>
                  <a:rPr lang="en-US" altLang="zh-TW" dirty="0">
                    <a:latin typeface="Times New Roman" panose="02020603050405020304" pitchFamily="18" charset="0"/>
                    <a:ea typeface="+mn-ea"/>
                  </a:rPr>
                  <a:t>N=0</a:t>
                </a:r>
                <a:r>
                  <a:rPr lang="zh-TW" altLang="en-US" dirty="0">
                    <a:latin typeface="Times New Roman" panose="02020603050405020304" pitchFamily="18" charset="0"/>
                    <a:ea typeface="+mn-ea"/>
                  </a:rPr>
                  <a:t>才停止，假設有 </a:t>
                </a:r>
                <a:r>
                  <a:rPr lang="en-US" altLang="zh-TW" dirty="0">
                    <a:latin typeface="Times New Roman" panose="02020603050405020304" pitchFamily="18" charset="0"/>
                    <a:ea typeface="+mn-ea"/>
                  </a:rPr>
                  <a:t>r</a:t>
                </a:r>
                <a:r>
                  <a:rPr lang="zh-TW" altLang="en-US" dirty="0">
                    <a:latin typeface="Times New Roman" panose="02020603050405020304" pitchFamily="18" charset="0"/>
                    <a:ea typeface="+mn-ea"/>
                  </a:rPr>
                  <a:t> 筆測資</a:t>
                </a:r>
                <a:endParaRPr lang="en-US" altLang="zh-TW" dirty="0">
                  <a:latin typeface="Times New Roman" panose="02020603050405020304" pitchFamily="18" charset="0"/>
                  <a:ea typeface="+mn-ea"/>
                </a:endParaRPr>
              </a:p>
              <a:p>
                <a:pPr marL="342900" indent="-342900" eaLnBrk="1" hangingPunct="1">
                  <a:lnSpc>
                    <a:spcPct val="150000"/>
                  </a:lnSpc>
                  <a:buFont typeface="Arial" panose="020B0604020202020204" pitchFamily="34" charset="0"/>
                  <a:buChar char="•"/>
                  <a:defRPr/>
                </a:pPr>
                <a:r>
                  <a:rPr lang="zh-TW" altLang="en-US" dirty="0">
                    <a:latin typeface="Times New Roman" panose="02020603050405020304" pitchFamily="18" charset="0"/>
                    <a:ea typeface="+mn-ea"/>
                  </a:rPr>
                  <a:t>解法</a:t>
                </a:r>
                <a:r>
                  <a:rPr lang="en-US" altLang="zh-TW" dirty="0">
                    <a:latin typeface="Times New Roman" panose="02020603050405020304" pitchFamily="18" charset="0"/>
                    <a:ea typeface="+mn-ea"/>
                  </a:rPr>
                  <a:t>(2)</a:t>
                </a:r>
                <a:r>
                  <a:rPr lang="zh-TW" altLang="en-US" dirty="0">
                    <a:latin typeface="Times New Roman" panose="02020603050405020304" pitchFamily="18" charset="0"/>
                    <a:ea typeface="+mn-ea"/>
                  </a:rPr>
                  <a:t>計算</a:t>
                </a:r>
                <a:r>
                  <a:rPr lang="en-US" altLang="zh-TW" dirty="0">
                    <a:latin typeface="Times New Roman" panose="02020603050405020304" pitchFamily="18" charset="0"/>
                    <a:ea typeface="+mn-ea"/>
                  </a:rPr>
                  <a:t>1~N</a:t>
                </a:r>
                <a:r>
                  <a:rPr lang="zh-TW" altLang="en-US" dirty="0">
                    <a:latin typeface="Times New Roman" panose="02020603050405020304" pitchFamily="18" charset="0"/>
                    <a:ea typeface="+mn-ea"/>
                  </a:rPr>
                  <a:t>個別因數個數</a:t>
                </a:r>
                <a:endParaRPr lang="en-US" altLang="zh-TW" dirty="0">
                  <a:latin typeface="Times New Roman" panose="02020603050405020304" pitchFamily="18" charset="0"/>
                  <a:ea typeface="+mn-ea"/>
                </a:endParaRPr>
              </a:p>
              <a:p>
                <a:pPr eaLnBrk="1" hangingPunct="1">
                  <a:lnSpc>
                    <a:spcPct val="150000"/>
                  </a:lnSpc>
                  <a:defRPr/>
                </a:pPr>
                <a:r>
                  <a:rPr lang="en-US" altLang="zh-TW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</a:t>
                </a:r>
                <a14:m>
                  <m:oMath xmlns:m="http://schemas.openxmlformats.org/officeDocument/2006/math">
                    <m:r>
                      <a:rPr lang="zh-TW" altLang="en-US" i="1" dirty="0" smtClean="0">
                        <a:latin typeface="Cambria Math" panose="02040503050406030204" pitchFamily="18" charset="0"/>
                        <a:ea typeface="+mn-ea"/>
                        <a:sym typeface="Wingdings" panose="05000000000000000000" pitchFamily="2" charset="2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TW" dirty="0">
                        <a:latin typeface="Cambria Math" panose="02040503050406030204" pitchFamily="18" charset="0"/>
                        <a:ea typeface="+mn-ea"/>
                        <a:sym typeface="Wingdings" panose="05000000000000000000" pitchFamily="2" charset="2"/>
                      </a:rPr>
                      <m:t>O</m:t>
                    </m:r>
                    <m:d>
                      <m:dPr>
                        <m:ctrlPr>
                          <a:rPr lang="en-US" altLang="zh-TW" i="1" dirty="0">
                            <a:latin typeface="Cambria Math" panose="02040503050406030204" pitchFamily="18" charset="0"/>
                            <a:ea typeface="+mn-ea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TW" dirty="0">
                            <a:latin typeface="Cambria Math" panose="02040503050406030204" pitchFamily="18" charset="0"/>
                            <a:ea typeface="+mn-ea"/>
                            <a:sym typeface="Wingdings" panose="05000000000000000000" pitchFamily="2" charset="2"/>
                          </a:rPr>
                          <m:t>rN</m:t>
                        </m:r>
                      </m:e>
                    </m:d>
                  </m:oMath>
                </a14:m>
                <a:endParaRPr lang="en-US" altLang="zh-TW" dirty="0">
                  <a:latin typeface="Times New Roman" panose="02020603050405020304" pitchFamily="18" charset="0"/>
                  <a:ea typeface="+mn-ea"/>
                  <a:sym typeface="Wingdings" panose="05000000000000000000" pitchFamily="2" charset="2"/>
                </a:endParaRPr>
              </a:p>
              <a:p>
                <a:pPr marL="342900" indent="-342900" eaLnBrk="1" hangingPunct="1">
                  <a:lnSpc>
                    <a:spcPct val="150000"/>
                  </a:lnSpc>
                  <a:buFont typeface="Arial" panose="020B0604020202020204" pitchFamily="34" charset="0"/>
                  <a:buChar char="•"/>
                  <a:defRPr/>
                </a:pPr>
                <a:r>
                  <a:rPr lang="zh-TW" altLang="en-US" dirty="0">
                    <a:latin typeface="Times New Roman" panose="02020603050405020304" pitchFamily="18" charset="0"/>
                    <a:ea typeface="+mn-ea"/>
                  </a:rPr>
                  <a:t>解法</a:t>
                </a:r>
                <a:r>
                  <a:rPr lang="en-US" altLang="zh-TW" dirty="0">
                    <a:latin typeface="Times New Roman" panose="02020603050405020304" pitchFamily="18" charset="0"/>
                    <a:ea typeface="+mn-ea"/>
                  </a:rPr>
                  <a:t>(3)</a:t>
                </a:r>
                <a:r>
                  <a:rPr lang="zh-TW" altLang="en-US" dirty="0">
                    <a:latin typeface="Times New Roman" panose="02020603050405020304" pitchFamily="18" charset="0"/>
                    <a:ea typeface="+mn-ea"/>
                  </a:rPr>
                  <a:t>以次數為單位</a:t>
                </a:r>
                <a:endParaRPr lang="en-US" altLang="zh-TW" dirty="0">
                  <a:latin typeface="Times New Roman" panose="02020603050405020304" pitchFamily="18" charset="0"/>
                  <a:ea typeface="+mn-ea"/>
                </a:endParaRPr>
              </a:p>
              <a:p>
                <a:pPr eaLnBrk="1" hangingPunct="1">
                  <a:lnSpc>
                    <a:spcPct val="150000"/>
                  </a:lnSpc>
                  <a:defRPr/>
                </a:pPr>
                <a:r>
                  <a:rPr lang="en-US" altLang="zh-TW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</a:t>
                </a:r>
                <a14:m>
                  <m:oMath xmlns:m="http://schemas.openxmlformats.org/officeDocument/2006/math">
                    <m:r>
                      <a:rPr lang="zh-TW" altLang="en-US" i="1" dirty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TW" dirty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O</m:t>
                    </m:r>
                    <m:d>
                      <m:dPr>
                        <m:ctrlPr>
                          <a:rPr lang="en-US" altLang="zh-TW" i="1" dirty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TW" dirty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r</m:t>
                        </m:r>
                        <m:func>
                          <m:funcPr>
                            <m:ctrlPr>
                              <a:rPr lang="en-US" altLang="zh-TW" b="0" i="1" dirty="0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TW" b="0" i="0" dirty="0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log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en-US" altLang="zh-TW" b="0" i="0" dirty="0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N</m:t>
                            </m:r>
                          </m:e>
                        </m:func>
                      </m:e>
                    </m:d>
                  </m:oMath>
                </a14:m>
                <a:endParaRPr lang="en-US" altLang="zh-TW" dirty="0">
                  <a:latin typeface="Times New Roman" panose="02020603050405020304" pitchFamily="18" charset="0"/>
                  <a:ea typeface="+mn-ea"/>
                </a:endParaRPr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A102B8E0-DC60-42B1-9490-89E6DB270E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9320"/>
                <a:ext cx="5893922" cy="2795958"/>
              </a:xfrm>
              <a:prstGeom prst="rect">
                <a:avLst/>
              </a:prstGeom>
              <a:blipFill>
                <a:blip r:embed="rId2"/>
                <a:stretch>
                  <a:fillRect l="-1656" b="-413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矩形 14">
            <a:extLst>
              <a:ext uri="{FF2B5EF4-FFF2-40B4-BE49-F238E27FC236}">
                <a16:creationId xmlns:a16="http://schemas.microsoft.com/office/drawing/2014/main" id="{4A543EC2-3E2D-4FF6-94F2-28D99BE88961}"/>
              </a:ext>
            </a:extLst>
          </p:cNvPr>
          <p:cNvSpPr/>
          <p:nvPr/>
        </p:nvSpPr>
        <p:spPr>
          <a:xfrm>
            <a:off x="971600" y="3972340"/>
            <a:ext cx="41056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N=20000000</a:t>
            </a:r>
            <a:r>
              <a:rPr lang="zh-TW" alt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時，有</a:t>
            </a: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8943</a:t>
            </a:r>
            <a:r>
              <a:rPr lang="zh-TW" alt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個不同次數</a:t>
            </a:r>
            <a:endParaRPr lang="en-US" altLang="zh-TW" sz="2000" dirty="0">
              <a:solidFill>
                <a:srgbClr val="0070C0"/>
              </a:solidFill>
              <a:latin typeface="Times New Roman" panose="02020603050405020304" pitchFamily="18" charset="0"/>
              <a:ea typeface="+mn-ea"/>
            </a:endParaRPr>
          </a:p>
        </p:txBody>
      </p:sp>
      <p:graphicFrame>
        <p:nvGraphicFramePr>
          <p:cNvPr id="17" name="表格 16">
            <a:extLst>
              <a:ext uri="{FF2B5EF4-FFF2-40B4-BE49-F238E27FC236}">
                <a16:creationId xmlns:a16="http://schemas.microsoft.com/office/drawing/2014/main" id="{4FF4D9BA-B6F8-4522-A479-06D726FC1B5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012160" y="1844824"/>
          <a:ext cx="1980220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1835">
                  <a:extLst>
                    <a:ext uri="{9D8B030D-6E8A-4147-A177-3AD203B41FA5}">
                      <a16:colId xmlns:a16="http://schemas.microsoft.com/office/drawing/2014/main" val="3681695769"/>
                    </a:ext>
                  </a:extLst>
                </a:gridCol>
                <a:gridCol w="1078385">
                  <a:extLst>
                    <a:ext uri="{9D8B030D-6E8A-4147-A177-3AD203B41FA5}">
                      <a16:colId xmlns:a16="http://schemas.microsoft.com/office/drawing/2014/main" val="3150630096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因數</a:t>
                      </a:r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(f)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次數</a:t>
                      </a:r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(t)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011634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619962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423194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338016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095190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58493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878553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936007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075321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607088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6075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050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>
            <a:extLst>
              <a:ext uri="{FF2B5EF4-FFF2-40B4-BE49-F238E27FC236}">
                <a16:creationId xmlns:a16="http://schemas.microsoft.com/office/drawing/2014/main" id="{2C1F2C90-11B2-4687-A565-4F1E8EF68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95596FE-7586-4D2B-894F-EC4C71FD2CB6}" type="slidenum"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EEBC94A8-3A62-41E1-9C2D-61B0303D909C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95536" y="419944"/>
                <a:ext cx="8077200" cy="5904656"/>
              </a:xfrm>
              <a:extLst/>
            </p:spPr>
            <p:txBody>
              <a:bodyPr numCol="1"/>
              <a:lstStyle/>
              <a:p>
                <a:pPr eaLnBrk="1" hangingPunct="1">
                  <a:lnSpc>
                    <a:spcPct val="90000"/>
                  </a:lnSpc>
                  <a:defRPr/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題意範例：</a:t>
                </a:r>
                <a:r>
                  <a:rPr lang="zh-TW" altLang="en-US" sz="2400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  </a:t>
                </a:r>
                <a:endParaRPr lang="en-US" altLang="zh-TW" sz="2400" dirty="0">
                  <a:solidFill>
                    <a:srgbClr val="3BA943"/>
                  </a:solidFill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  <a:defRPr/>
                </a:pPr>
                <a:r>
                  <a:rPr lang="zh-TW" altLang="en-US" sz="2400" dirty="0">
                    <a:latin typeface="Times New Roman" panose="02020603050405020304" pitchFamily="18" charset="0"/>
                  </a:rPr>
                  <a:t>最小公倍數的最大總和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–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MSLCM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zh-TW" altLang="en-US" sz="2400" dirty="0">
                    <a:latin typeface="Times New Roman" panose="02020603050405020304" pitchFamily="18" charset="0"/>
                  </a:rPr>
                  <a:t>當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N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=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4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zh-TW" altLang="en-US" sz="24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𝑖</m:t>
                        </m:r>
                        <m: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=2</m:t>
                        </m:r>
                      </m:sub>
                      <m:sup>
                        <m:r>
                          <a:rPr lang="en-US" altLang="zh-TW" sz="24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4</m:t>
                        </m:r>
                      </m:sup>
                      <m:e>
                        <m: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𝑀𝑆𝐿𝐶𝑀</m:t>
                        </m:r>
                        <m: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(</m:t>
                        </m:r>
                        <m: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𝑖</m:t>
                        </m:r>
                        <m: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)</m:t>
                        </m:r>
                      </m:e>
                    </m:nary>
                  </m:oMath>
                </a14:m>
                <a:r>
                  <a:rPr lang="zh-TW" altLang="en-US" sz="2400" dirty="0">
                    <a:solidFill>
                      <a:srgbClr val="7030A0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solidFill>
                      <a:srgbClr val="7030A0"/>
                    </a:solidFill>
                    <a:latin typeface="Times New Roman" panose="02020603050405020304" pitchFamily="18" charset="0"/>
                  </a:rPr>
                  <a:t>=</a:t>
                </a:r>
                <a:r>
                  <a:rPr lang="zh-TW" altLang="en-US" sz="2400" dirty="0">
                    <a:solidFill>
                      <a:srgbClr val="7030A0"/>
                    </a:solidFill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𝑀𝑆𝐿𝐶𝑀</m:t>
                    </m:r>
                    <m:r>
                      <a:rPr lang="en-US" altLang="zh-TW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(2)</m:t>
                    </m:r>
                  </m:oMath>
                </a14:m>
                <a:r>
                  <a:rPr lang="zh-TW" altLang="en-US" sz="2400" dirty="0">
                    <a:solidFill>
                      <a:srgbClr val="7030A0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solidFill>
                      <a:srgbClr val="7030A0"/>
                    </a:solidFill>
                    <a:latin typeface="Times New Roman" panose="02020603050405020304" pitchFamily="18" charset="0"/>
                  </a:rPr>
                  <a:t>+</a:t>
                </a:r>
                <a:r>
                  <a:rPr lang="en-US" altLang="zh-TW" sz="2400" dirty="0">
                    <a:solidFill>
                      <a:srgbClr val="7030A0"/>
                    </a:solidFill>
                    <a:ea typeface="標楷體" panose="03000509000000000000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𝑀𝑆𝐿𝐶𝑀</m:t>
                    </m:r>
                    <m:r>
                      <a:rPr lang="en-US" altLang="zh-TW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(3) </m:t>
                    </m:r>
                  </m:oMath>
                </a14:m>
                <a:r>
                  <a:rPr lang="en-US" altLang="zh-TW" sz="2400" dirty="0">
                    <a:solidFill>
                      <a:srgbClr val="7030A0"/>
                    </a:solidFill>
                    <a:latin typeface="Times New Roman" panose="02020603050405020304" pitchFamily="18" charset="0"/>
                  </a:rPr>
                  <a:t>+</a:t>
                </a:r>
                <a:r>
                  <a:rPr lang="en-US" altLang="zh-TW" sz="2400" dirty="0">
                    <a:solidFill>
                      <a:srgbClr val="7030A0"/>
                    </a:solidFill>
                    <a:ea typeface="標楷體" panose="03000509000000000000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𝑀𝑆𝐿𝐶𝑀</m:t>
                    </m:r>
                    <m:r>
                      <a:rPr lang="en-US" altLang="zh-TW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(4)</m:t>
                    </m:r>
                  </m:oMath>
                </a14:m>
                <a:endParaRPr lang="en-US" altLang="zh-TW" sz="2400" dirty="0">
                  <a:solidFill>
                    <a:srgbClr val="7030A0"/>
                  </a:solidFill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150000"/>
                  </a:lnSpc>
                  <a:buNone/>
                  <a:defRPr/>
                </a:pPr>
                <a14:m>
                  <m:oMath xmlns:m="http://schemas.openxmlformats.org/officeDocument/2006/math">
                    <m:r>
                      <a:rPr lang="en-US" altLang="zh-TW" sz="24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𝑀𝑆𝐿𝐶𝑀</m:t>
                    </m:r>
                    <m:r>
                      <a:rPr lang="en-US" altLang="zh-TW" sz="24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(2)</m:t>
                    </m:r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3: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buNone/>
                  <a:defRPr/>
                </a:pP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LCM(1, 2) = 2 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且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1+2=3</m:t>
                    </m:r>
                    <m:r>
                      <a:rPr lang="zh-TW" alt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為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Maximum Sum of set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150000"/>
                  </a:lnSpc>
                  <a:buNone/>
                  <a:defRPr/>
                </a:pP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𝑀𝑆𝐿𝐶𝑀</m:t>
                    </m:r>
                    <m:r>
                      <a:rPr lang="en-US" altLang="zh-TW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(3)</m:t>
                    </m:r>
                  </m:oMath>
                </a14:m>
                <a:r>
                  <a:rPr lang="zh-TW" altLang="en-US" sz="2400" i="1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標楷體" panose="03000509000000000000" pitchFamily="65" charset="-12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4: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buNone/>
                  <a:defRPr/>
                </a:pP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LCM(1, 3) = 3 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且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1+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en-US" altLang="zh-TW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4</m:t>
                    </m:r>
                    <m:r>
                      <a:rPr lang="zh-TW" alt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為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Maximum Sum of set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150000"/>
                  </a:lnSpc>
                  <a:buNone/>
                  <a:defRPr/>
                </a:pP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𝑀𝑆𝐿𝐶𝑀</m:t>
                    </m:r>
                    <m:r>
                      <a:rPr lang="en-US" altLang="zh-TW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(4)</m:t>
                    </m:r>
                  </m:oMath>
                </a14:m>
                <a:r>
                  <a:rPr lang="zh-TW" altLang="en-US" sz="2400" i="1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標楷體" panose="03000509000000000000" pitchFamily="65" charset="-12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7: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buNone/>
                  <a:defRPr/>
                </a:pP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LCM(1, 2, 4) = 4 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且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1+2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+4</m:t>
                    </m:r>
                    <m:r>
                      <a:rPr lang="en-US" altLang="zh-TW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7</m:t>
                    </m:r>
                    <m:r>
                      <a:rPr lang="zh-TW" alt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為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Maximum Sum of set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zh-TW" altLang="en-US" sz="24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TW" sz="24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𝑖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=2</m:t>
                        </m:r>
                      </m:sub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4</m:t>
                        </m:r>
                      </m:sup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𝑀𝑆𝐿𝐶𝑀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(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𝑖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</a:rPr>
                  <a:t> = 3 + 4 + 7 = 14</a:t>
                </a:r>
              </a:p>
            </p:txBody>
          </p:sp>
        </mc:Choice>
        <mc:Fallback xmlns=""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EEBC94A8-3A62-41E1-9C2D-61B0303D90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95536" y="419944"/>
                <a:ext cx="8077200" cy="5904656"/>
              </a:xfrm>
              <a:blipFill>
                <a:blip r:embed="rId3"/>
                <a:stretch>
                  <a:fillRect l="-1208" t="-1445" b="-4850"/>
                </a:stretch>
              </a:blipFill>
              <a:extLst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矩形 7">
            <a:extLst>
              <a:ext uri="{FF2B5EF4-FFF2-40B4-BE49-F238E27FC236}">
                <a16:creationId xmlns:a16="http://schemas.microsoft.com/office/drawing/2014/main" id="{EEBBEE3D-FE2D-4B6A-A397-056A53744407}"/>
              </a:ext>
            </a:extLst>
          </p:cNvPr>
          <p:cNvSpPr/>
          <p:nvPr/>
        </p:nvSpPr>
        <p:spPr>
          <a:xfrm>
            <a:off x="1763688" y="1268760"/>
            <a:ext cx="8947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(Input</a:t>
            </a:r>
            <a:r>
              <a:rPr lang="en-US" altLang="zh-CN" sz="2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)</a:t>
            </a:r>
            <a:endParaRPr lang="en-US" altLang="zh-TW" sz="2000" dirty="0">
              <a:solidFill>
                <a:srgbClr val="0070C0"/>
              </a:solidFill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4B13639F-BCB5-4D24-BB8E-191F4BC94BF3}"/>
              </a:ext>
            </a:extLst>
          </p:cNvPr>
          <p:cNvSpPr/>
          <p:nvPr/>
        </p:nvSpPr>
        <p:spPr>
          <a:xfrm>
            <a:off x="4572000" y="6080878"/>
            <a:ext cx="1066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(Output</a:t>
            </a:r>
            <a:r>
              <a:rPr lang="en-US" altLang="zh-CN" sz="2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)</a:t>
            </a:r>
            <a:endParaRPr lang="en-US" altLang="zh-TW" sz="2000" dirty="0">
              <a:solidFill>
                <a:srgbClr val="0070C0"/>
              </a:solidFill>
              <a:latin typeface="Times New Roman" panose="02020603050405020304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49253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>
            <a:extLst>
              <a:ext uri="{FF2B5EF4-FFF2-40B4-BE49-F238E27FC236}">
                <a16:creationId xmlns:a16="http://schemas.microsoft.com/office/drawing/2014/main" id="{2C1F2C90-11B2-4687-A565-4F1E8EF68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95596FE-7586-4D2B-894F-EC4C71FD2CB6}" type="slidenum"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EEBC94A8-3A62-41E1-9C2D-61B0303D909C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95536" y="419944"/>
                <a:ext cx="8077200" cy="5904656"/>
              </a:xfrm>
              <a:extLst/>
            </p:spPr>
            <p:txBody>
              <a:bodyPr numCol="1"/>
              <a:lstStyle/>
              <a:p>
                <a:pPr eaLnBrk="1" hangingPunct="1">
                  <a:lnSpc>
                    <a:spcPct val="90000"/>
                  </a:lnSpc>
                  <a:defRPr/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題意範例：</a:t>
                </a:r>
                <a:r>
                  <a:rPr lang="zh-TW" altLang="en-US" sz="2400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  </a:t>
                </a:r>
                <a:endParaRPr lang="en-US" altLang="zh-TW" sz="2400" dirty="0">
                  <a:solidFill>
                    <a:srgbClr val="3BA943"/>
                  </a:solidFill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  <a:defRPr/>
                </a:pPr>
                <a:r>
                  <a:rPr lang="zh-TW" altLang="en-US" sz="2400" dirty="0">
                    <a:latin typeface="Times New Roman" panose="02020603050405020304" pitchFamily="18" charset="0"/>
                  </a:rPr>
                  <a:t>最小公倍數的最大總和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–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MSLCM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zh-TW" altLang="en-US" sz="2400" dirty="0">
                    <a:latin typeface="Times New Roman" panose="02020603050405020304" pitchFamily="18" charset="0"/>
                  </a:rPr>
                  <a:t>當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N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=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10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zh-TW" altLang="en-US" sz="20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TW" sz="20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sz="20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=2</m:t>
                        </m:r>
                      </m:sub>
                      <m:sup>
                        <m:r>
                          <a:rPr lang="en-US" altLang="zh-TW" sz="20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TW" sz="20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  <m:e>
                        <m:r>
                          <a:rPr lang="en-US" altLang="zh-TW" sz="20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𝑀𝑆𝐿𝐶𝑀</m:t>
                        </m:r>
                        <m:r>
                          <a:rPr lang="en-US" altLang="zh-TW" sz="20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TW" sz="20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sz="20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zh-TW" altLang="en-US" sz="2000" dirty="0">
                    <a:solidFill>
                      <a:srgbClr val="7030A0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000" dirty="0">
                    <a:solidFill>
                      <a:srgbClr val="7030A0"/>
                    </a:solidFill>
                    <a:latin typeface="Times New Roman" panose="02020603050405020304" pitchFamily="18" charset="0"/>
                  </a:rPr>
                  <a:t>=</a:t>
                </a:r>
                <a:r>
                  <a:rPr lang="zh-TW" altLang="en-US" sz="2000" dirty="0">
                    <a:solidFill>
                      <a:srgbClr val="7030A0"/>
                    </a:solidFill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0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𝑀𝑆𝐿𝐶𝑀</m:t>
                    </m:r>
                    <m:r>
                      <a:rPr lang="en-US" altLang="zh-TW" sz="20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(2)</m:t>
                    </m:r>
                  </m:oMath>
                </a14:m>
                <a:r>
                  <a:rPr lang="en-US" altLang="zh-TW" sz="2000" dirty="0">
                    <a:solidFill>
                      <a:srgbClr val="7030A0"/>
                    </a:solidFill>
                    <a:latin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r>
                      <a:rPr lang="en-US" altLang="zh-TW" sz="20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𝑀𝑆𝐿𝐶𝑀</m:t>
                    </m:r>
                    <m:r>
                      <a:rPr lang="en-US" altLang="zh-TW" sz="20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(3)</m:t>
                    </m:r>
                  </m:oMath>
                </a14:m>
                <a:r>
                  <a:rPr lang="en-US" altLang="zh-TW" sz="2000" dirty="0">
                    <a:solidFill>
                      <a:srgbClr val="7030A0"/>
                    </a:solidFill>
                    <a:latin typeface="Times New Roman" panose="02020603050405020304" pitchFamily="18" charset="0"/>
                  </a:rPr>
                  <a:t>+</a:t>
                </a:r>
                <a:r>
                  <a:rPr lang="zh-TW" altLang="en-US" sz="2000" dirty="0">
                    <a:solidFill>
                      <a:srgbClr val="7030A0"/>
                    </a:solidFill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000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r>
                  <a:rPr lang="zh-TW" altLang="en-US" sz="2000" dirty="0">
                    <a:solidFill>
                      <a:srgbClr val="7030A0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000" dirty="0">
                    <a:solidFill>
                      <a:srgbClr val="7030A0"/>
                    </a:solidFill>
                    <a:latin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r>
                      <a:rPr lang="en-US" altLang="zh-TW" sz="20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𝑀𝑆𝐿𝐶𝑀</m:t>
                    </m:r>
                    <m:r>
                      <a:rPr lang="en-US" altLang="zh-TW" sz="20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(10)</m:t>
                    </m:r>
                  </m:oMath>
                </a14:m>
                <a:endParaRPr lang="en-US" altLang="zh-TW" sz="2000" dirty="0">
                  <a:solidFill>
                    <a:srgbClr val="7030A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EEBC94A8-3A62-41E1-9C2D-61B0303D90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95536" y="419944"/>
                <a:ext cx="8077200" cy="5904656"/>
              </a:xfrm>
              <a:blipFill>
                <a:blip r:embed="rId3"/>
                <a:stretch>
                  <a:fillRect l="-4679" t="-1445"/>
                </a:stretch>
              </a:blipFill>
              <a:extLst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矩形 7">
            <a:extLst>
              <a:ext uri="{FF2B5EF4-FFF2-40B4-BE49-F238E27FC236}">
                <a16:creationId xmlns:a16="http://schemas.microsoft.com/office/drawing/2014/main" id="{EEBBEE3D-FE2D-4B6A-A397-056A53744407}"/>
              </a:ext>
            </a:extLst>
          </p:cNvPr>
          <p:cNvSpPr/>
          <p:nvPr/>
        </p:nvSpPr>
        <p:spPr>
          <a:xfrm>
            <a:off x="1763688" y="1268760"/>
            <a:ext cx="8947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(Input</a:t>
            </a:r>
            <a:r>
              <a:rPr lang="en-US" altLang="zh-CN" sz="2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)</a:t>
            </a:r>
            <a:endParaRPr lang="en-US" altLang="zh-TW" sz="2000" dirty="0">
              <a:solidFill>
                <a:srgbClr val="0070C0"/>
              </a:solidFill>
              <a:latin typeface="Times New Roman" panose="02020603050405020304" pitchFamily="18" charset="0"/>
              <a:ea typeface="+mn-ea"/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719ADF98-1809-4FEE-B36E-4BA5D241B9E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049948" y="2049836"/>
          <a:ext cx="245627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1159">
                  <a:extLst>
                    <a:ext uri="{9D8B030D-6E8A-4147-A177-3AD203B41FA5}">
                      <a16:colId xmlns:a16="http://schemas.microsoft.com/office/drawing/2014/main" val="3681695769"/>
                    </a:ext>
                  </a:extLst>
                </a:gridCol>
                <a:gridCol w="1545115">
                  <a:extLst>
                    <a:ext uri="{9D8B030D-6E8A-4147-A177-3AD203B41FA5}">
                      <a16:colId xmlns:a16="http://schemas.microsoft.com/office/drawing/2014/main" val="3150630096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MSLCM(N)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011634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423194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338016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09519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58493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878553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936007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075321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607088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607508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4F5E70BA-B753-441A-AA38-B6CCBCD2FAAE}"/>
                  </a:ext>
                </a:extLst>
              </p:cNvPr>
              <p:cNvSpPr/>
              <p:nvPr/>
            </p:nvSpPr>
            <p:spPr>
              <a:xfrm>
                <a:off x="395536" y="2049836"/>
                <a:ext cx="7019800" cy="41772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 eaLnBrk="1" hangingPunct="1">
                  <a:buNone/>
                  <a:defRPr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LCM(1, 2) = 2, 1+2=3</a:t>
                </a:r>
              </a:p>
              <a:p>
                <a:pPr marL="0" indent="0" eaLnBrk="1" hangingPunct="1">
                  <a:buNone/>
                  <a:defRPr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LCM(1, 3) = 3, 1+3=4</a:t>
                </a:r>
              </a:p>
              <a:p>
                <a:pPr marL="0" indent="0" eaLnBrk="1" hangingPunct="1">
                  <a:buNone/>
                  <a:defRPr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LCM(1, 2, 4) = 4, 1+2+4=7</a:t>
                </a:r>
              </a:p>
              <a:p>
                <a:pPr marL="0" indent="0" eaLnBrk="1" hangingPunct="1">
                  <a:buNone/>
                  <a:defRPr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LCM(1, 5) = 5, 1+5=6</a:t>
                </a:r>
              </a:p>
              <a:p>
                <a:pPr marL="0" indent="0" eaLnBrk="1" hangingPunct="1">
                  <a:buNone/>
                  <a:defRPr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LCM(1, 2, 3, 6) = 6, 1+2+3+6=12</a:t>
                </a:r>
              </a:p>
              <a:p>
                <a:pPr marL="0" indent="0" eaLnBrk="1" hangingPunct="1">
                  <a:buNone/>
                  <a:defRPr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LCM(1, 7) = 7, 1+7=8</a:t>
                </a:r>
              </a:p>
              <a:p>
                <a:pPr marL="0" indent="0" eaLnBrk="1" hangingPunct="1">
                  <a:buNone/>
                  <a:defRPr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LCM(1, 2, 4, 8) = 8, 1+2+4+8=15</a:t>
                </a:r>
              </a:p>
              <a:p>
                <a:pPr marL="0" indent="0" eaLnBrk="1" hangingPunct="1">
                  <a:buNone/>
                  <a:defRPr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LCM(1, 3, 9) = 9, 1+3+9=13</a:t>
                </a:r>
              </a:p>
              <a:p>
                <a:pPr marL="0" indent="0" eaLnBrk="1" hangingPunct="1">
                  <a:buNone/>
                  <a:defRPr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LCM(1, 2, 5, 10)=10, 1+2+5+10=18 </a:t>
                </a:r>
              </a:p>
              <a:p>
                <a:pPr marL="0" indent="0" eaLnBrk="1" hangingPunct="1">
                  <a:buNone/>
                  <a:defRPr/>
                </a:pP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buNone/>
                  <a:defRPr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zh-TW" alt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TW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=2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𝑀𝑆𝐿𝐶𝑀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altLang="zh-TW" dirty="0">
                    <a:latin typeface="Times New Roman" panose="02020603050405020304" pitchFamily="18" charset="0"/>
                  </a:rPr>
                  <a:t> = 3+4+7+6+12+8+15+13+18=86</a:t>
                </a:r>
              </a:p>
            </p:txBody>
          </p:sp>
        </mc:Choice>
        <mc:Fallback xmlns="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4F5E70BA-B753-441A-AA38-B6CCBCD2FA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049836"/>
                <a:ext cx="7019800" cy="4177297"/>
              </a:xfrm>
              <a:prstGeom prst="rect">
                <a:avLst/>
              </a:prstGeom>
              <a:blipFill>
                <a:blip r:embed="rId4"/>
                <a:stretch>
                  <a:fillRect l="-1390" t="-1166" b="-218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3058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7C96FC8D-1132-4027-B1A5-05406B051AB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404515"/>
                <a:ext cx="7772400" cy="5472757"/>
              </a:xfrm>
            </p:spPr>
            <p:txBody>
              <a:bodyPr/>
              <a:lstStyle/>
              <a:p>
                <a:pPr eaLnBrk="1" hangingPunct="1">
                  <a:lnSpc>
                    <a:spcPct val="150000"/>
                  </a:lnSpc>
                  <a:defRPr/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</a:t>
                </a:r>
                <a:r>
                  <a:rPr lang="en-US" altLang="zh-TW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(1)</a:t>
                </a: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：</a:t>
                </a:r>
                <a:endParaRPr lang="en-US" altLang="zh-TW" sz="2400" b="1" dirty="0">
                  <a:solidFill>
                    <a:srgbClr val="3BA943"/>
                  </a:solidFill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buNone/>
                  <a:defRPr/>
                </a:pPr>
                <a:r>
                  <a:rPr lang="zh-TW" altLang="en-US" sz="2400" b="0" dirty="0">
                    <a:latin typeface="Times New Roman" panose="02020603050405020304" pitchFamily="18" charset="0"/>
                  </a:rPr>
                  <a:t>使集合的總和為最大 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</a:t>
                </a:r>
                <a:r>
                  <a:rPr lang="zh-TW" altLang="en-US" sz="2400" dirty="0">
                    <a:sym typeface="Wingdings" panose="05000000000000000000" pitchFamily="2" charset="2"/>
                  </a:rPr>
                  <a:t> </a:t>
                </a:r>
                <a:r>
                  <a:rPr lang="zh-TW" altLang="en-US" sz="2400" b="0" dirty="0">
                    <a:latin typeface="Times New Roman" panose="02020603050405020304" pitchFamily="18" charset="0"/>
                  </a:rPr>
                  <a:t>該集合為</a:t>
                </a:r>
                <a:r>
                  <a:rPr lang="en-US" altLang="zh-TW" sz="2400" b="0" dirty="0">
                    <a:latin typeface="Times New Roman" panose="02020603050405020304" pitchFamily="18" charset="0"/>
                  </a:rPr>
                  <a:t>N</a:t>
                </a:r>
                <a:r>
                  <a:rPr lang="zh-TW" altLang="en-US" sz="2400" b="0" dirty="0">
                    <a:latin typeface="Times New Roman" panose="02020603050405020304" pitchFamily="18" charset="0"/>
                  </a:rPr>
                  <a:t>之</a:t>
                </a:r>
                <a:r>
                  <a:rPr lang="zh-TW" altLang="en-US" sz="2400" b="0" dirty="0">
                    <a:solidFill>
                      <a:srgbClr val="0070C0"/>
                    </a:solidFill>
                    <a:latin typeface="Times New Roman" panose="02020603050405020304" pitchFamily="18" charset="0"/>
                  </a:rPr>
                  <a:t>所有因數</a:t>
                </a:r>
                <a:endParaRPr lang="en-US" altLang="zh-TW" sz="2400" b="0" dirty="0">
                  <a:solidFill>
                    <a:srgbClr val="0070C0"/>
                  </a:solidFill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buNone/>
                  <a:defRPr/>
                </a:pPr>
                <a:r>
                  <a:rPr lang="zh-TW" altLang="en-US" sz="2400" dirty="0">
                    <a:latin typeface="Times New Roman" panose="02020603050405020304" pitchFamily="18" charset="0"/>
                  </a:rPr>
                  <a:t>原始題意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: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buNone/>
                  <a:defRPr/>
                </a:pPr>
                <a:r>
                  <a:rPr lang="zh-TW" altLang="en-US" sz="2400" dirty="0">
                    <a:latin typeface="Times New Roman" panose="02020603050405020304" pitchFamily="18" charset="0"/>
                  </a:rPr>
                  <a:t>給定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N (</a:t>
                </a:r>
                <a14:m>
                  <m:oMath xmlns:m="http://schemas.openxmlformats.org/officeDocument/2006/math">
                    <m:r>
                      <a:rPr lang="en-US" altLang="zh-TW" sz="2400" i="1" dirty="0">
                        <a:latin typeface="Cambria Math" panose="02040503050406030204" pitchFamily="18" charset="0"/>
                      </a:rPr>
                      <m:t>1&lt;</m:t>
                    </m:r>
                    <m:r>
                      <m:rPr>
                        <m:sty m:val="p"/>
                      </m:rPr>
                      <a:rPr lang="en-US" altLang="zh-TW" sz="2400" i="1" dirty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</a:rPr>
                      <m:t>&lt;20000001)</m:t>
                    </m:r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</a:rPr>
                  <a:t>，求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2~N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的所有因數總和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7C96FC8D-1132-4027-B1A5-05406B051A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404515"/>
                <a:ext cx="7772400" cy="5472757"/>
              </a:xfrm>
              <a:blipFill>
                <a:blip r:embed="rId2"/>
                <a:stretch>
                  <a:fillRect l="-125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95" name="投影片編號版面配置區 3">
            <a:extLst>
              <a:ext uri="{FF2B5EF4-FFF2-40B4-BE49-F238E27FC236}">
                <a16:creationId xmlns:a16="http://schemas.microsoft.com/office/drawing/2014/main" id="{F0C640E0-FB6A-43D1-86A2-3E3902E404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DBF4E5F5-E8D8-4A2A-BFAB-9EFF37F7E753}" type="slidenum">
              <a:rPr kumimoji="0" lang="zh-TW" altLang="en-US" sz="1400">
                <a:solidFill>
                  <a:schemeClr val="accent1"/>
                </a:solidFill>
              </a:rPr>
              <a:pPr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A7DF69D2-AB67-4532-B6E2-736C4D617353}"/>
              </a:ext>
            </a:extLst>
          </p:cNvPr>
          <p:cNvSpPr/>
          <p:nvPr/>
        </p:nvSpPr>
        <p:spPr>
          <a:xfrm>
            <a:off x="827584" y="2780928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eaLnBrk="1" hangingPunct="1">
              <a:buNone/>
              <a:defRPr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(1, 2)</a:t>
            </a:r>
          </a:p>
          <a:p>
            <a:pPr marL="0" indent="0" eaLnBrk="1" hangingPunct="1">
              <a:buNone/>
              <a:defRPr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3: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(1, 3)</a:t>
            </a:r>
          </a:p>
          <a:p>
            <a:pPr marL="0" indent="0" eaLnBrk="1" hangingPunct="1">
              <a:buNone/>
              <a:defRPr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4: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(1, 2, 4)</a:t>
            </a:r>
          </a:p>
          <a:p>
            <a:pPr marL="0" indent="0" eaLnBrk="1" hangingPunct="1">
              <a:buNone/>
              <a:defRPr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5: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(1, 5)</a:t>
            </a:r>
          </a:p>
          <a:p>
            <a:pPr marL="0" indent="0" eaLnBrk="1" hangingPunct="1">
              <a:buNone/>
              <a:defRPr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6: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(1, 2, 3, 6)</a:t>
            </a:r>
          </a:p>
          <a:p>
            <a:pPr marL="0" indent="0" eaLnBrk="1" hangingPunct="1">
              <a:buNone/>
              <a:defRPr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1, 7) </a:t>
            </a:r>
          </a:p>
          <a:p>
            <a:pPr marL="0" indent="0" eaLnBrk="1" hangingPunct="1">
              <a:buNone/>
              <a:defRPr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(1, 2, 4, 8)</a:t>
            </a:r>
          </a:p>
          <a:p>
            <a:pPr marL="0" indent="0" eaLnBrk="1" hangingPunct="1">
              <a:buNone/>
              <a:defRPr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9: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(1, 3, 9) </a:t>
            </a:r>
          </a:p>
          <a:p>
            <a:pPr marL="0" indent="0" eaLnBrk="1" hangingPunct="1">
              <a:buNone/>
              <a:defRPr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10: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(1, 2, 5, 10) </a:t>
            </a:r>
            <a:endParaRPr lang="zh-TW" altLang="en-US" dirty="0"/>
          </a:p>
        </p:txBody>
      </p:sp>
      <p:sp>
        <p:nvSpPr>
          <p:cNvPr id="4" name="右大括弧 3">
            <a:extLst>
              <a:ext uri="{FF2B5EF4-FFF2-40B4-BE49-F238E27FC236}">
                <a16:creationId xmlns:a16="http://schemas.microsoft.com/office/drawing/2014/main" id="{A9D2540B-5B7D-4D50-A39E-774735DF3C4D}"/>
              </a:ext>
            </a:extLst>
          </p:cNvPr>
          <p:cNvSpPr/>
          <p:nvPr/>
        </p:nvSpPr>
        <p:spPr bwMode="auto">
          <a:xfrm>
            <a:off x="3419872" y="2996952"/>
            <a:ext cx="1008112" cy="3040308"/>
          </a:xfrm>
          <a:prstGeom prst="righ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0A8BA804-2B27-4F59-99F4-73AB7F414FD6}"/>
              </a:ext>
            </a:extLst>
          </p:cNvPr>
          <p:cNvSpPr/>
          <p:nvPr/>
        </p:nvSpPr>
        <p:spPr>
          <a:xfrm>
            <a:off x="4932040" y="3717032"/>
            <a:ext cx="3166120" cy="1422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1. </a:t>
            </a:r>
            <a:r>
              <a:rPr lang="zh-TW" altLang="en-US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求出</a:t>
            </a:r>
            <a:r>
              <a:rPr lang="en-US" altLang="zh-TW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2~N</a:t>
            </a:r>
            <a:r>
              <a:rPr lang="zh-TW" altLang="en-US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的因數</a:t>
            </a:r>
            <a:endParaRPr lang="en-US" altLang="zh-TW" sz="20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2. </a:t>
            </a:r>
            <a:r>
              <a:rPr lang="zh-TW" altLang="en-US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將這些數全部加總</a:t>
            </a:r>
            <a:endParaRPr lang="en-US" altLang="zh-TW" sz="20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#</a:t>
            </a:r>
            <a:r>
              <a:rPr lang="zh-TW" alt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不太可能一個一個找因數</a:t>
            </a:r>
            <a:endParaRPr lang="zh-TW" altLang="en-US" sz="2000" dirty="0">
              <a:solidFill>
                <a:srgbClr val="0070C0"/>
              </a:solidFill>
              <a:latin typeface="Times New Roman" panose="02020603050405020304" pitchFamily="18" charset="0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009460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C96FC8D-1132-4027-B1A5-05406B051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04515"/>
            <a:ext cx="7772400" cy="5472757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</a:t>
            </a: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(2)</a:t>
            </a: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zh-TW" altLang="en-US" sz="2400" b="0" dirty="0">
                <a:latin typeface="Times New Roman" panose="02020603050405020304" pitchFamily="18" charset="0"/>
              </a:rPr>
              <a:t>觀察因數出現次數 </a:t>
            </a:r>
            <a:r>
              <a:rPr lang="en-US" altLang="zh-TW" sz="2400" b="0" dirty="0">
                <a:latin typeface="Times New Roman" panose="02020603050405020304" pitchFamily="18" charset="0"/>
              </a:rPr>
              <a:t>(N=10)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  <p:sp>
        <p:nvSpPr>
          <p:cNvPr id="8195" name="投影片編號版面配置區 3">
            <a:extLst>
              <a:ext uri="{FF2B5EF4-FFF2-40B4-BE49-F238E27FC236}">
                <a16:creationId xmlns:a16="http://schemas.microsoft.com/office/drawing/2014/main" id="{F0C640E0-FB6A-43D1-86A2-3E3902E404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DBF4E5F5-E8D8-4A2A-BFAB-9EFF37F7E753}" type="slidenum">
              <a:rPr kumimoji="0" lang="zh-TW" altLang="en-US" sz="1400">
                <a:solidFill>
                  <a:schemeClr val="accent1"/>
                </a:solidFill>
              </a:rPr>
              <a:pPr/>
              <a:t>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A7DF69D2-AB67-4532-B6E2-736C4D617353}"/>
              </a:ext>
            </a:extLst>
          </p:cNvPr>
          <p:cNvSpPr/>
          <p:nvPr/>
        </p:nvSpPr>
        <p:spPr>
          <a:xfrm>
            <a:off x="827584" y="1806952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eaLnBrk="1" hangingPunct="1">
              <a:buNone/>
              <a:defRPr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</a:p>
          <a:p>
            <a:pPr marL="0" indent="0" eaLnBrk="1" hangingPunct="1">
              <a:buNone/>
              <a:defRPr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(1, 2)</a:t>
            </a:r>
          </a:p>
          <a:p>
            <a:pPr marL="0" indent="0" eaLnBrk="1" hangingPunct="1">
              <a:buNone/>
              <a:defRPr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3: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(1, 3)</a:t>
            </a:r>
          </a:p>
          <a:p>
            <a:pPr marL="0" indent="0" eaLnBrk="1" hangingPunct="1">
              <a:buNone/>
              <a:defRPr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4: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(1, 2, 4)</a:t>
            </a:r>
          </a:p>
          <a:p>
            <a:pPr marL="0" indent="0" eaLnBrk="1" hangingPunct="1">
              <a:buNone/>
              <a:defRPr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5: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(1, 5)</a:t>
            </a:r>
          </a:p>
          <a:p>
            <a:pPr marL="0" indent="0" eaLnBrk="1" hangingPunct="1">
              <a:buNone/>
              <a:defRPr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6: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(1, 2, 3, 6)</a:t>
            </a:r>
          </a:p>
          <a:p>
            <a:pPr marL="0" indent="0" eaLnBrk="1" hangingPunct="1">
              <a:buNone/>
              <a:defRPr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1, 7) </a:t>
            </a:r>
          </a:p>
          <a:p>
            <a:pPr marL="0" indent="0" eaLnBrk="1" hangingPunct="1">
              <a:buNone/>
              <a:defRPr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(1, 2, 4, 8)</a:t>
            </a:r>
          </a:p>
          <a:p>
            <a:pPr marL="0" indent="0" eaLnBrk="1" hangingPunct="1">
              <a:buNone/>
              <a:defRPr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9: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(1, 3, 9) </a:t>
            </a:r>
          </a:p>
          <a:p>
            <a:pPr marL="0" indent="0" eaLnBrk="1" hangingPunct="1">
              <a:buNone/>
              <a:defRPr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10: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(1, 2, 5, 10) </a:t>
            </a:r>
            <a:endParaRPr lang="zh-TW" altLang="en-US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E0E457B4-D44C-4A4F-A563-2A4D76D39CF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707904" y="1688098"/>
          <a:ext cx="3960440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1835">
                  <a:extLst>
                    <a:ext uri="{9D8B030D-6E8A-4147-A177-3AD203B41FA5}">
                      <a16:colId xmlns:a16="http://schemas.microsoft.com/office/drawing/2014/main" val="3681695769"/>
                    </a:ext>
                  </a:extLst>
                </a:gridCol>
                <a:gridCol w="1078385">
                  <a:extLst>
                    <a:ext uri="{9D8B030D-6E8A-4147-A177-3AD203B41FA5}">
                      <a16:colId xmlns:a16="http://schemas.microsoft.com/office/drawing/2014/main" val="3150630096"/>
                    </a:ext>
                  </a:extLst>
                </a:gridCol>
                <a:gridCol w="1980220">
                  <a:extLst>
                    <a:ext uri="{9D8B030D-6E8A-4147-A177-3AD203B41FA5}">
                      <a16:colId xmlns:a16="http://schemas.microsoft.com/office/drawing/2014/main" val="3200135573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因數</a:t>
                      </a:r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(f)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次數</a:t>
                      </a:r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(t)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次數關係</a:t>
                      </a:r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(t=N/f)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011634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=10/1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619962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=10/2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423194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=10/3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338016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=10/4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09519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=10/5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58493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=10/6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878553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=10/7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936007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=10/8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075321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=10/9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607088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=10/10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6075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2698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C96FC8D-1132-4027-B1A5-05406B051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348481"/>
            <a:ext cx="7772400" cy="446464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</a:t>
            </a: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(2)</a:t>
            </a: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zh-TW" altLang="en-US" sz="2400" b="0" dirty="0">
                <a:latin typeface="Times New Roman" panose="02020603050405020304" pitchFamily="18" charset="0"/>
              </a:rPr>
              <a:t>對於</a:t>
            </a:r>
            <a:r>
              <a:rPr lang="en-US" altLang="zh-TW" sz="2400" b="0" dirty="0">
                <a:latin typeface="Times New Roman" panose="02020603050405020304" pitchFamily="18" charset="0"/>
              </a:rPr>
              <a:t>N</a:t>
            </a:r>
            <a:r>
              <a:rPr lang="zh-TW" altLang="en-US" sz="2400" b="0" dirty="0">
                <a:latin typeface="Times New Roman" panose="02020603050405020304" pitchFamily="18" charset="0"/>
              </a:rPr>
              <a:t>，依 </a:t>
            </a:r>
            <a:r>
              <a:rPr lang="en-US" altLang="zh-TW" sz="2400" b="0" dirty="0">
                <a:latin typeface="Times New Roman" panose="02020603050405020304" pitchFamily="18" charset="0"/>
              </a:rPr>
              <a:t>1~N</a:t>
            </a:r>
            <a:r>
              <a:rPr lang="zh-TW" altLang="en-US" sz="2400" b="0" dirty="0">
                <a:latin typeface="Times New Roman" panose="02020603050405020304" pitchFamily="18" charset="0"/>
              </a:rPr>
              <a:t> 次數關係計算最終答案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zh-TW" altLang="en-US" sz="2400" dirty="0">
                <a:latin typeface="Times New Roman" panose="02020603050405020304" pitchFamily="18" charset="0"/>
              </a:rPr>
              <a:t>以</a:t>
            </a: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  <a:r>
              <a:rPr lang="zh-TW" altLang="en-US" sz="2400" dirty="0">
                <a:latin typeface="Times New Roman" panose="02020603050405020304" pitchFamily="18" charset="0"/>
              </a:rPr>
              <a:t>為例</a:t>
            </a:r>
            <a:r>
              <a:rPr lang="en-US" altLang="zh-TW" sz="2400" dirty="0">
                <a:latin typeface="Times New Roman" panose="02020603050405020304" pitchFamily="18" charset="0"/>
              </a:rPr>
              <a:t>: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zh-TW" sz="2400" dirty="0">
              <a:latin typeface="Times New Roman" panose="02020603050405020304" pitchFamily="18" charset="0"/>
            </a:endParaRPr>
          </a:p>
        </p:txBody>
      </p:sp>
      <p:sp>
        <p:nvSpPr>
          <p:cNvPr id="8195" name="投影片編號版面配置區 3">
            <a:extLst>
              <a:ext uri="{FF2B5EF4-FFF2-40B4-BE49-F238E27FC236}">
                <a16:creationId xmlns:a16="http://schemas.microsoft.com/office/drawing/2014/main" id="{F0C640E0-FB6A-43D1-86A2-3E3902E404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DBF4E5F5-E8D8-4A2A-BFAB-9EFF37F7E753}" type="slidenum">
              <a:rPr kumimoji="0" lang="zh-TW" altLang="en-US" sz="1400">
                <a:solidFill>
                  <a:schemeClr val="accent1"/>
                </a:solidFill>
              </a:rPr>
              <a:pPr/>
              <a:t>6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E0E457B4-D44C-4A4F-A563-2A4D76D39CF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598586" y="1648395"/>
          <a:ext cx="1980220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1835">
                  <a:extLst>
                    <a:ext uri="{9D8B030D-6E8A-4147-A177-3AD203B41FA5}">
                      <a16:colId xmlns:a16="http://schemas.microsoft.com/office/drawing/2014/main" val="3681695769"/>
                    </a:ext>
                  </a:extLst>
                </a:gridCol>
                <a:gridCol w="1078385">
                  <a:extLst>
                    <a:ext uri="{9D8B030D-6E8A-4147-A177-3AD203B41FA5}">
                      <a16:colId xmlns:a16="http://schemas.microsoft.com/office/drawing/2014/main" val="3150630096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因數</a:t>
                      </a:r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(f)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次數</a:t>
                      </a:r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(t)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011634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619962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423194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338016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095190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58493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878553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936007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075321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607088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6075083"/>
                  </a:ext>
                </a:extLst>
              </a:tr>
            </a:tbl>
          </a:graphicData>
        </a:graphic>
      </p:graphicFrame>
      <p:sp>
        <p:nvSpPr>
          <p:cNvPr id="4" name="矩形 3">
            <a:extLst>
              <a:ext uri="{FF2B5EF4-FFF2-40B4-BE49-F238E27FC236}">
                <a16:creationId xmlns:a16="http://schemas.microsoft.com/office/drawing/2014/main" id="{CF11F1DC-7782-41F4-BDB2-820BFB594DBA}"/>
              </a:ext>
            </a:extLst>
          </p:cNvPr>
          <p:cNvSpPr/>
          <p:nvPr/>
        </p:nvSpPr>
        <p:spPr>
          <a:xfrm>
            <a:off x="539552" y="2060848"/>
            <a:ext cx="6096541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zh-TW" altLang="en-US" dirty="0">
                <a:latin typeface="Times New Roman" panose="02020603050405020304" pitchFamily="18" charset="0"/>
                <a:ea typeface="+mn-ea"/>
              </a:rPr>
              <a:t>總和 </a:t>
            </a:r>
            <a:endParaRPr lang="en-US" altLang="zh-TW" dirty="0">
              <a:latin typeface="Times New Roman" panose="02020603050405020304" pitchFamily="18" charset="0"/>
              <a:ea typeface="+mn-ea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zh-TW" dirty="0">
                <a:latin typeface="Times New Roman" panose="02020603050405020304" pitchFamily="18" charset="0"/>
                <a:ea typeface="+mn-ea"/>
              </a:rPr>
              <a:t>=  1 * (</a:t>
            </a:r>
            <a:r>
              <a:rPr lang="en-US" altLang="zh-TW" dirty="0">
                <a:latin typeface="Times New Roman" panose="02020603050405020304" pitchFamily="18" charset="0"/>
              </a:rPr>
              <a:t>10/1) + 2 * (10/2)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zh-TW" dirty="0">
                <a:latin typeface="Times New Roman" panose="02020603050405020304" pitchFamily="18" charset="0"/>
              </a:rPr>
              <a:t>+  3 * (10/3) + 4 * (10/4)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zh-TW" dirty="0">
                <a:latin typeface="Times New Roman" panose="02020603050405020304" pitchFamily="18" charset="0"/>
              </a:rPr>
              <a:t>+  …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zh-TW" dirty="0">
                <a:latin typeface="Times New Roman" panose="02020603050405020304" pitchFamily="18" charset="0"/>
              </a:rPr>
              <a:t>+  9 * (10/9) + 10 * (10/10)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</a:rPr>
              <a:t>-1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zh-TW" dirty="0">
              <a:latin typeface="Times New Roman" panose="02020603050405020304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zh-TW" dirty="0">
                <a:latin typeface="Times New Roman" panose="02020603050405020304" pitchFamily="18" charset="0"/>
              </a:rPr>
              <a:t>=</a:t>
            </a:r>
            <a:r>
              <a:rPr lang="zh-TW" altLang="en-US" dirty="0">
                <a:latin typeface="Times New Roman" panose="02020603050405020304" pitchFamily="18" charset="0"/>
              </a:rPr>
              <a:t>  </a:t>
            </a:r>
            <a:r>
              <a:rPr lang="en-US" altLang="zh-TW" dirty="0">
                <a:latin typeface="Times New Roman" panose="02020603050405020304" pitchFamily="18" charset="0"/>
              </a:rPr>
              <a:t>10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+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10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+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9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+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8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+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10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+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6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+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7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+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8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+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9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+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10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</a:rPr>
              <a:t>-</a:t>
            </a:r>
            <a:r>
              <a:rPr lang="zh-TW" altLang="en-US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</a:rPr>
              <a:t>1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zh-TW" dirty="0">
                <a:latin typeface="Times New Roman" panose="02020603050405020304" pitchFamily="18" charset="0"/>
              </a:rPr>
              <a:t>=</a:t>
            </a:r>
            <a:r>
              <a:rPr lang="zh-TW" altLang="en-US" dirty="0">
                <a:latin typeface="Times New Roman" panose="02020603050405020304" pitchFamily="18" charset="0"/>
              </a:rPr>
              <a:t>  </a:t>
            </a:r>
            <a:r>
              <a:rPr lang="en-US" altLang="zh-TW" dirty="0">
                <a:latin typeface="Times New Roman" panose="02020603050405020304" pitchFamily="18" charset="0"/>
              </a:rPr>
              <a:t>86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zh-TW" dirty="0"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A102B8E0-DC60-42B1-9490-89E6DB270E6B}"/>
                  </a:ext>
                </a:extLst>
              </p:cNvPr>
              <p:cNvSpPr/>
              <p:nvPr/>
            </p:nvSpPr>
            <p:spPr>
              <a:xfrm>
                <a:off x="539552" y="5139549"/>
                <a:ext cx="6902896" cy="9904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 eaLnBrk="1" hangingPunct="1">
                  <a:lnSpc>
                    <a:spcPct val="150000"/>
                  </a:lnSpc>
                  <a:buNone/>
                  <a:defRPr/>
                </a:pPr>
                <a:r>
                  <a:rPr lang="en-US" altLang="zh-TW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#</a:t>
                </a:r>
                <a:r>
                  <a:rPr lang="zh-TW" altLang="en-US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題目問從</a:t>
                </a:r>
                <a:r>
                  <a:rPr lang="en-US" altLang="zh-TW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2</a:t>
                </a:r>
                <a:r>
                  <a:rPr lang="zh-TW" altLang="en-US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r>
                  <a:rPr lang="en-US" altLang="zh-TW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~</a:t>
                </a:r>
                <a:r>
                  <a:rPr lang="zh-TW" altLang="en-US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r>
                  <a:rPr lang="en-US" altLang="zh-TW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N</a:t>
                </a:r>
                <a:r>
                  <a:rPr lang="zh-TW" altLang="en-US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之和 </a:t>
                </a:r>
                <a:r>
                  <a:rPr lang="en-US" altLang="zh-TW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  <a:sym typeface="Wingdings" panose="05000000000000000000" pitchFamily="2" charset="2"/>
                  </a:rPr>
                  <a:t> </a:t>
                </a:r>
                <a:r>
                  <a:rPr lang="zh-TW" altLang="en-US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  <a:sym typeface="Wingdings" panose="05000000000000000000" pitchFamily="2" charset="2"/>
                  </a:rPr>
                  <a:t>最後要扣掉</a:t>
                </a:r>
                <a:r>
                  <a:rPr lang="en-US" altLang="zh-TW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  <a:sym typeface="Wingdings" panose="05000000000000000000" pitchFamily="2" charset="2"/>
                  </a:rPr>
                  <a:t>N=1</a:t>
                </a:r>
                <a:r>
                  <a:rPr lang="zh-TW" altLang="en-US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  <a:sym typeface="Wingdings" panose="05000000000000000000" pitchFamily="2" charset="2"/>
                  </a:rPr>
                  <a:t>的結果</a:t>
                </a:r>
                <a:r>
                  <a:rPr lang="en-US" altLang="zh-TW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  <a:sym typeface="Wingdings" panose="05000000000000000000" pitchFamily="2" charset="2"/>
                  </a:rPr>
                  <a:t>:</a:t>
                </a:r>
                <a:r>
                  <a:rPr lang="zh-TW" altLang="en-US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  <a:sym typeface="Wingdings" panose="05000000000000000000" pitchFamily="2" charset="2"/>
                  </a:rPr>
                  <a:t> </a:t>
                </a:r>
                <a:r>
                  <a:rPr lang="en-US" altLang="zh-TW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  <a:sym typeface="Wingdings" panose="05000000000000000000" pitchFamily="2" charset="2"/>
                  </a:rPr>
                  <a:t>1</a:t>
                </a:r>
              </a:p>
              <a:p>
                <a:pPr marL="0" indent="0" eaLnBrk="1" hangingPunct="1">
                  <a:lnSpc>
                    <a:spcPct val="150000"/>
                  </a:lnSpc>
                  <a:buNone/>
                  <a:defRPr/>
                </a:pPr>
                <a:r>
                  <a:rPr lang="en-US" altLang="zh-TW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  <a:sym typeface="Wingdings" panose="05000000000000000000" pitchFamily="2" charset="2"/>
                  </a:rPr>
                  <a:t>#</a:t>
                </a:r>
                <a:r>
                  <a:rPr lang="zh-TW" altLang="en-US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  <a:sym typeface="Wingdings" panose="05000000000000000000" pitchFamily="2" charset="2"/>
                  </a:rPr>
                  <a:t>每筆</a:t>
                </a:r>
                <a:r>
                  <a:rPr lang="en-US" altLang="zh-TW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  <a:sym typeface="Wingdings" panose="05000000000000000000" pitchFamily="2" charset="2"/>
                  </a:rPr>
                  <a:t>N</a:t>
                </a:r>
                <a:r>
                  <a:rPr lang="zh-TW" altLang="en-US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  <a:sym typeface="Wingdings" panose="05000000000000000000" pitchFamily="2" charset="2"/>
                  </a:rPr>
                  <a:t>可達</a:t>
                </a:r>
                <a14:m>
                  <m:oMath xmlns:m="http://schemas.openxmlformats.org/officeDocument/2006/math">
                    <m:r>
                      <a:rPr lang="zh-TW" altLang="en-US" sz="20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  <a:sym typeface="Wingdings" panose="05000000000000000000" pitchFamily="2" charset="2"/>
                      </a:rPr>
                      <m:t> </m:t>
                    </m:r>
                    <m:r>
                      <a:rPr lang="en-US" altLang="zh-TW" sz="20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  <a:sym typeface="Wingdings" panose="05000000000000000000" pitchFamily="2" charset="2"/>
                      </a:rPr>
                      <m:t>2</m:t>
                    </m:r>
                    <m:r>
                      <a:rPr lang="zh-TW" altLang="en-US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  <a:sym typeface="Wingdings" panose="05000000000000000000" pitchFamily="2" charset="2"/>
                      </a:rPr>
                      <m:t>∗</m:t>
                    </m:r>
                    <m:sSup>
                      <m:sSupPr>
                        <m:ctrlPr>
                          <a:rPr lang="en-US" altLang="zh-TW" sz="200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+mn-ea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altLang="zh-TW" sz="20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+mn-ea"/>
                            <a:sym typeface="Wingdings" panose="05000000000000000000" pitchFamily="2" charset="2"/>
                          </a:rPr>
                          <m:t>1</m:t>
                        </m:r>
                        <m:r>
                          <a:rPr lang="en-US" altLang="zh-TW" sz="200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+mn-ea"/>
                            <a:sym typeface="Wingdings" panose="05000000000000000000" pitchFamily="2" charset="2"/>
                          </a:rPr>
                          <m:t>0</m:t>
                        </m:r>
                      </m:e>
                      <m:sup>
                        <m:r>
                          <a:rPr lang="en-US" altLang="zh-TW" sz="20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+mn-ea"/>
                            <a:sym typeface="Wingdings" panose="05000000000000000000" pitchFamily="2" charset="2"/>
                          </a:rPr>
                          <m:t>7</m:t>
                        </m:r>
                      </m:sup>
                    </m:sSup>
                    <m:r>
                      <a:rPr lang="zh-TW" altLang="en-US" sz="20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  <a:sym typeface="Wingdings" panose="05000000000000000000" pitchFamily="2" charset="2"/>
                      </a:rPr>
                      <m:t>，</m:t>
                    </m:r>
                    <m:r>
                      <a:rPr lang="zh-TW" altLang="en-US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  <a:sym typeface="Wingdings" panose="05000000000000000000" pitchFamily="2" charset="2"/>
                      </a:rPr>
                      <m:t>需要</m:t>
                    </m:r>
                    <m:r>
                      <m:rPr>
                        <m:sty m:val="p"/>
                      </m:rPr>
                      <a:rPr lang="en-US" altLang="zh-TW" sz="20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  <a:sym typeface="Wingdings" panose="05000000000000000000" pitchFamily="2" charset="2"/>
                      </a:rPr>
                      <m:t>O</m:t>
                    </m:r>
                    <m:r>
                      <a:rPr lang="en-US" altLang="zh-TW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  <a:sym typeface="Wingdings" panose="05000000000000000000" pitchFamily="2" charset="2"/>
                      </a:rPr>
                      <m:t>(</m:t>
                    </m:r>
                    <m:r>
                      <m:rPr>
                        <m:sty m:val="p"/>
                      </m:rPr>
                      <a:rPr lang="en-US" altLang="zh-TW" sz="20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  <a:sym typeface="Wingdings" panose="05000000000000000000" pitchFamily="2" charset="2"/>
                      </a:rPr>
                      <m:t>N</m:t>
                    </m:r>
                    <m:r>
                      <a:rPr lang="en-US" altLang="zh-TW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  <a:sym typeface="Wingdings" panose="05000000000000000000" pitchFamily="2" charset="2"/>
                      </a:rPr>
                      <m:t>)</m:t>
                    </m:r>
                    <m:r>
                      <a:rPr lang="zh-TW" altLang="en-US" sz="20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  <a:sym typeface="Wingdings" panose="05000000000000000000" pitchFamily="2" charset="2"/>
                      </a:rPr>
                      <m:t>，</m:t>
                    </m:r>
                  </m:oMath>
                </a14:m>
                <a:r>
                  <a:rPr lang="zh-TW" altLang="en-US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  <a:sym typeface="Wingdings" panose="05000000000000000000" pitchFamily="2" charset="2"/>
                  </a:rPr>
                  <a:t>還是會</a:t>
                </a:r>
                <a:r>
                  <a:rPr lang="en-US" altLang="zh-TW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  <a:sym typeface="Wingdings" panose="05000000000000000000" pitchFamily="2" charset="2"/>
                  </a:rPr>
                  <a:t>TLE</a:t>
                </a:r>
                <a:endParaRPr lang="en-US" altLang="zh-TW" sz="2000" dirty="0">
                  <a:solidFill>
                    <a:srgbClr val="0070C0"/>
                  </a:solidFill>
                  <a:latin typeface="Times New Roman" panose="02020603050405020304" pitchFamily="18" charset="0"/>
                  <a:ea typeface="+mn-ea"/>
                </a:endParaRPr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102B8E0-DC60-42B1-9490-89E6DB270E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139549"/>
                <a:ext cx="6902896" cy="990464"/>
              </a:xfrm>
              <a:prstGeom prst="rect">
                <a:avLst/>
              </a:prstGeom>
              <a:blipFill rotWithShape="0">
                <a:blip r:embed="rId2"/>
                <a:stretch>
                  <a:fillRect l="-972" b="-674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892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C96FC8D-1132-4027-B1A5-05406B051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24977"/>
            <a:ext cx="7772400" cy="446464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</a:t>
            </a: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(3)</a:t>
            </a: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  <a:defRPr/>
            </a:pPr>
            <a:r>
              <a:rPr lang="zh-TW" altLang="en-US" sz="2400" b="0" dirty="0">
                <a:latin typeface="Times New Roman" panose="02020603050405020304" pitchFamily="18" charset="0"/>
              </a:rPr>
              <a:t>觀察</a:t>
            </a:r>
            <a:r>
              <a:rPr lang="en-US" altLang="zh-TW" sz="2400" b="0" dirty="0">
                <a:latin typeface="Times New Roman" panose="02020603050405020304" pitchFamily="18" charset="0"/>
              </a:rPr>
              <a:t>:</a:t>
            </a:r>
            <a:r>
              <a:rPr lang="zh-TW" altLang="en-US" sz="2400" b="0" dirty="0">
                <a:latin typeface="Times New Roman" panose="02020603050405020304" pitchFamily="18" charset="0"/>
              </a:rPr>
              <a:t> 出現次數會</a:t>
            </a:r>
            <a:r>
              <a:rPr lang="zh-TW" altLang="en-US" sz="2400" dirty="0">
                <a:latin typeface="Times New Roman" panose="02020603050405020304" pitchFamily="18" charset="0"/>
              </a:rPr>
              <a:t>遞減，而且連續因數的次數可能都一樣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zh-TW" altLang="en-US" sz="2400" dirty="0">
                <a:latin typeface="Times New Roman" panose="02020603050405020304" pitchFamily="18" charset="0"/>
              </a:rPr>
              <a:t>目標</a:t>
            </a:r>
            <a:r>
              <a:rPr lang="en-US" altLang="zh-TW" sz="2400" dirty="0">
                <a:latin typeface="Times New Roman" panose="02020603050405020304" pitchFamily="18" charset="0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</a:rPr>
              <a:t> 次數相同的因數一起算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  <a:defRPr/>
            </a:pPr>
            <a:endParaRPr lang="en-US" altLang="zh-TW" sz="2400" dirty="0">
              <a:latin typeface="Times New Roman" panose="02020603050405020304" pitchFamily="18" charset="0"/>
            </a:endParaRPr>
          </a:p>
        </p:txBody>
      </p:sp>
      <p:sp>
        <p:nvSpPr>
          <p:cNvPr id="8195" name="投影片編號版面配置區 3">
            <a:extLst>
              <a:ext uri="{FF2B5EF4-FFF2-40B4-BE49-F238E27FC236}">
                <a16:creationId xmlns:a16="http://schemas.microsoft.com/office/drawing/2014/main" id="{F0C640E0-FB6A-43D1-86A2-3E3902E404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DBF4E5F5-E8D8-4A2A-BFAB-9EFF37F7E753}" type="slidenum">
              <a:rPr kumimoji="0" lang="zh-TW" altLang="en-US" sz="1400">
                <a:solidFill>
                  <a:schemeClr val="accent1"/>
                </a:solidFill>
              </a:rPr>
              <a:pPr/>
              <a:t>7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A102B8E0-DC60-42B1-9490-89E6DB270E6B}"/>
                  </a:ext>
                </a:extLst>
              </p:cNvPr>
              <p:cNvSpPr/>
              <p:nvPr/>
            </p:nvSpPr>
            <p:spPr>
              <a:xfrm>
                <a:off x="707232" y="5349362"/>
                <a:ext cx="7211044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 eaLnBrk="1" hangingPunct="1">
                  <a:buNone/>
                  <a:defRPr/>
                </a:pPr>
                <a:r>
                  <a:rPr lang="en-US" altLang="zh-TW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#</a:t>
                </a:r>
                <a:r>
                  <a:rPr lang="zh-TW" altLang="en-US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右區間</a:t>
                </a:r>
                <a:r>
                  <a:rPr lang="en-US" altLang="zh-TW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:</a:t>
                </a:r>
                <a:r>
                  <a:rPr lang="zh-TW" altLang="en-US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endParaRPr lang="en-US" altLang="zh-TW" sz="2000" dirty="0">
                  <a:solidFill>
                    <a:srgbClr val="0070C0"/>
                  </a:solidFill>
                  <a:latin typeface="Times New Roman" panose="02020603050405020304" pitchFamily="18" charset="0"/>
                  <a:ea typeface="+mn-ea"/>
                </a:endParaRPr>
              </a:p>
              <a:p>
                <a:pPr marL="0" indent="0" eaLnBrk="1" hangingPunct="1">
                  <a:buNone/>
                  <a:defRPr/>
                </a:pPr>
                <a14:m>
                  <m:oMath xmlns:m="http://schemas.openxmlformats.org/officeDocument/2006/math">
                    <m:r>
                      <a:rPr lang="en-US" altLang="zh-TW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</a:rPr>
                      <m:t>∵</m:t>
                    </m:r>
                  </m:oMath>
                </a14:m>
                <a:r>
                  <a:rPr lang="en-US" altLang="zh-TW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10/6</a:t>
                </a:r>
                <a:r>
                  <a:rPr lang="zh-TW" altLang="en-US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r>
                  <a:rPr lang="en-US" altLang="zh-TW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=</a:t>
                </a:r>
                <a:r>
                  <a:rPr lang="zh-TW" altLang="en-US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r>
                  <a:rPr lang="en-US" altLang="zh-TW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10/7</a:t>
                </a:r>
                <a:r>
                  <a:rPr lang="zh-TW" altLang="en-US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r>
                  <a:rPr lang="en-US" altLang="zh-TW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=</a:t>
                </a:r>
                <a:r>
                  <a:rPr lang="zh-TW" altLang="en-US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r>
                  <a:rPr lang="en-US" altLang="zh-TW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10/8</a:t>
                </a:r>
                <a:r>
                  <a:rPr lang="zh-TW" altLang="en-US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r>
                  <a:rPr lang="en-US" altLang="zh-TW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=</a:t>
                </a:r>
                <a:r>
                  <a:rPr lang="zh-TW" altLang="en-US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r>
                  <a:rPr lang="en-US" altLang="zh-TW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10/9</a:t>
                </a:r>
                <a:r>
                  <a:rPr lang="zh-TW" altLang="en-US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r>
                  <a:rPr lang="en-US" altLang="zh-TW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=</a:t>
                </a:r>
                <a:r>
                  <a:rPr lang="zh-TW" altLang="en-US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r>
                  <a:rPr lang="en-US" altLang="zh-TW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10/10</a:t>
                </a:r>
                <a:r>
                  <a:rPr lang="zh-TW" altLang="en-US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r>
                  <a:rPr lang="en-US" altLang="zh-TW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=1</a:t>
                </a:r>
                <a:r>
                  <a:rPr lang="zh-TW" altLang="en-US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r>
                  <a:rPr lang="en-US" altLang="zh-TW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(in code)</a:t>
                </a:r>
              </a:p>
              <a:p>
                <a:pPr marL="0" indent="0" eaLnBrk="1" hangingPunct="1">
                  <a:buNone/>
                  <a:defRPr/>
                </a:pPr>
                <a14:m>
                  <m:oMath xmlns:m="http://schemas.openxmlformats.org/officeDocument/2006/math">
                    <m:r>
                      <a:rPr lang="en-US" altLang="zh-TW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</a:rPr>
                      <m:t>∴</m:t>
                    </m:r>
                    <m:r>
                      <a:rPr lang="zh-TW" altLang="en-US" sz="20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</a:rPr>
                      <m:t>當</m:t>
                    </m:r>
                  </m:oMath>
                </a14:m>
                <a:r>
                  <a:rPr lang="en-US" altLang="zh-TW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10/1, </a:t>
                </a:r>
                <a:r>
                  <a:rPr lang="zh-TW" altLang="en-US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可以得到最大的因數</a:t>
                </a:r>
                <a:r>
                  <a:rPr lang="en-US" altLang="zh-TW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10</a:t>
                </a:r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A102B8E0-DC60-42B1-9490-89E6DB270E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232" y="5349362"/>
                <a:ext cx="7211044" cy="1015663"/>
              </a:xfrm>
              <a:prstGeom prst="rect">
                <a:avLst/>
              </a:prstGeom>
              <a:blipFill>
                <a:blip r:embed="rId2"/>
                <a:stretch>
                  <a:fillRect l="-845" t="-3614" b="-10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304845B4-B86C-4068-9E35-D879DC59308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696236" y="1533751"/>
          <a:ext cx="1980220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1835">
                  <a:extLst>
                    <a:ext uri="{9D8B030D-6E8A-4147-A177-3AD203B41FA5}">
                      <a16:colId xmlns:a16="http://schemas.microsoft.com/office/drawing/2014/main" val="3681695769"/>
                    </a:ext>
                  </a:extLst>
                </a:gridCol>
                <a:gridCol w="1078385">
                  <a:extLst>
                    <a:ext uri="{9D8B030D-6E8A-4147-A177-3AD203B41FA5}">
                      <a16:colId xmlns:a16="http://schemas.microsoft.com/office/drawing/2014/main" val="3150630096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因數</a:t>
                      </a:r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(f)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次數</a:t>
                      </a:r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(t)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011634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619962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423194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338016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095190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58493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878553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936007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075321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607088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607508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CDBD50DA-1EE2-4343-B2C1-17901E58FD2F}"/>
                  </a:ext>
                </a:extLst>
              </p:cNvPr>
              <p:cNvSpPr/>
              <p:nvPr/>
            </p:nvSpPr>
            <p:spPr>
              <a:xfrm>
                <a:off x="680517" y="2140664"/>
                <a:ext cx="5614392" cy="30469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 eaLnBrk="1" hangingPunct="1">
                  <a:buNone/>
                  <a:defRPr/>
                </a:pP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𝑙</m:t>
                    </m:r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r </a:t>
                </a:r>
                <a:r>
                  <a:rPr lang="en-US" altLang="zh-TW" dirty="0">
                    <a:latin typeface="Times New Roman" panose="02020603050405020304" pitchFamily="18" charset="0"/>
                    <a:ea typeface="+mn-ea"/>
                  </a:rPr>
                  <a:t>= 0 </a:t>
                </a:r>
              </a:p>
              <a:p>
                <a:pPr marL="0" indent="0" eaLnBrk="1" hangingPunct="1">
                  <a:buNone/>
                  <a:defRPr/>
                </a:pPr>
                <a:endParaRPr lang="en-US" altLang="zh-TW" dirty="0">
                  <a:latin typeface="Times New Roman" panose="02020603050405020304" pitchFamily="18" charset="0"/>
                  <a:ea typeface="+mn-ea"/>
                </a:endParaRPr>
              </a:p>
              <a:p>
                <a:pPr marL="0" indent="0" eaLnBrk="1" hangingPunct="1">
                  <a:buNone/>
                  <a:defRPr/>
                </a:pPr>
                <a:r>
                  <a:rPr lang="zh-TW" altLang="en-US" dirty="0">
                    <a:latin typeface="Times New Roman" panose="02020603050405020304" pitchFamily="18" charset="0"/>
                    <a:ea typeface="+mn-ea"/>
                  </a:rPr>
                  <a:t>每次 </a:t>
                </a:r>
                <a:r>
                  <a:rPr lang="en-US" altLang="zh-TW" dirty="0">
                    <a:latin typeface="Times New Roman" panose="02020603050405020304" pitchFamily="18" charset="0"/>
                    <a:ea typeface="+mn-ea"/>
                  </a:rPr>
                  <a:t>{</a:t>
                </a:r>
              </a:p>
              <a:p>
                <a:pPr>
                  <a:defRPr/>
                </a:pPr>
                <a:r>
                  <a:rPr lang="en-US" altLang="zh-TW" b="0" dirty="0">
                    <a:ea typeface="+mn-ea"/>
                  </a:rPr>
                  <a:t>   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  <a:ea typeface="+mn-ea"/>
                      </a:rPr>
                      <m:t>𝑙</m:t>
                    </m:r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ea typeface="+mn-ea"/>
                  </a:rPr>
                  <a:t> = r+1 </a:t>
                </a:r>
              </a:p>
              <a:p>
                <a:pPr>
                  <a:defRPr/>
                </a:pPr>
                <a:r>
                  <a:rPr lang="zh-TW" altLang="en-US" dirty="0">
                    <a:latin typeface="Times New Roman" panose="02020603050405020304" pitchFamily="18" charset="0"/>
                    <a:ea typeface="+mn-ea"/>
                  </a:rPr>
                  <a:t>    計算因數</a:t>
                </a:r>
                <a:r>
                  <a:rPr lang="en-US" altLang="zh-TW" dirty="0">
                    <a:latin typeface="Times New Roman" panose="02020603050405020304" pitchFamily="18" charset="0"/>
                    <a:ea typeface="+mn-ea"/>
                  </a:rPr>
                  <a:t>1</a:t>
                </a:r>
                <a:r>
                  <a:rPr lang="zh-TW" altLang="en-US" dirty="0">
                    <a:latin typeface="Times New Roman" panose="02020603050405020304" pitchFamily="18" charset="0"/>
                    <a:ea typeface="+mn-ea"/>
                  </a:rPr>
                  <a:t>的次數</a:t>
                </a:r>
                <a:r>
                  <a:rPr lang="en-US" altLang="zh-TW" dirty="0">
                    <a:latin typeface="Times New Roman" panose="02020603050405020304" pitchFamily="18" charset="0"/>
                    <a:ea typeface="+mn-ea"/>
                  </a:rPr>
                  <a:t>t = N/</a:t>
                </a:r>
                <a14:m>
                  <m:oMath xmlns:m="http://schemas.openxmlformats.org/officeDocument/2006/math">
                    <m:r>
                      <a:rPr lang="en-US" altLang="zh-TW">
                        <a:latin typeface="Cambria Math" panose="02040503050406030204" pitchFamily="18" charset="0"/>
                        <a:ea typeface="+mn-ea"/>
                      </a:rPr>
                      <m:t>𝑙</m:t>
                    </m:r>
                  </m:oMath>
                </a14:m>
                <a:r>
                  <a:rPr lang="zh-TW" altLang="en-US" dirty="0">
                    <a:latin typeface="Times New Roman" panose="02020603050405020304" pitchFamily="18" charset="0"/>
                    <a:ea typeface="+mn-ea"/>
                  </a:rPr>
                  <a:t> </a:t>
                </a:r>
                <a:endParaRPr lang="en-US" altLang="zh-TW" dirty="0">
                  <a:latin typeface="Times New Roman" panose="02020603050405020304" pitchFamily="18" charset="0"/>
                  <a:ea typeface="+mn-ea"/>
                </a:endParaRPr>
              </a:p>
              <a:p>
                <a:pPr marL="0" indent="0" eaLnBrk="1" hangingPunct="1">
                  <a:buNone/>
                  <a:defRPr/>
                </a:pPr>
                <a:r>
                  <a:rPr lang="zh-TW" altLang="en-US" dirty="0">
                    <a:latin typeface="Times New Roman" panose="02020603050405020304" pitchFamily="18" charset="0"/>
                    <a:ea typeface="+mn-ea"/>
                  </a:rPr>
                  <a:t>    計算相同次數的因數右區間</a:t>
                </a:r>
                <a:r>
                  <a:rPr lang="en-US" altLang="zh-TW" dirty="0">
                    <a:latin typeface="Times New Roman" panose="02020603050405020304" pitchFamily="18" charset="0"/>
                    <a:ea typeface="+mn-ea"/>
                  </a:rPr>
                  <a:t>r</a:t>
                </a:r>
                <a:r>
                  <a:rPr lang="zh-TW" altLang="en-US" dirty="0">
                    <a:latin typeface="Times New Roman" panose="02020603050405020304" pitchFamily="18" charset="0"/>
                    <a:ea typeface="+mn-ea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ea typeface="+mn-ea"/>
                  </a:rPr>
                  <a:t>=</a:t>
                </a:r>
                <a:r>
                  <a:rPr lang="zh-TW" altLang="en-US" dirty="0">
                    <a:latin typeface="Times New Roman" panose="02020603050405020304" pitchFamily="18" charset="0"/>
                    <a:ea typeface="+mn-ea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ea typeface="+mn-ea"/>
                  </a:rPr>
                  <a:t>N/t</a:t>
                </a:r>
                <a:endParaRPr lang="en-US" altLang="zh-TW" b="0" i="1" dirty="0">
                  <a:latin typeface="Cambria Math" panose="02040503050406030204" pitchFamily="18" charset="0"/>
                </a:endParaRPr>
              </a:p>
              <a:p>
                <a:pPr marL="0" indent="0" eaLnBrk="1" hangingPunct="1">
                  <a:buNone/>
                  <a:defRPr/>
                </a:pPr>
                <a:r>
                  <a:rPr lang="zh-TW" altLang="en-US" dirty="0">
                    <a:latin typeface="Times New Roman" panose="02020603050405020304" pitchFamily="18" charset="0"/>
                    <a:ea typeface="+mn-ea"/>
                  </a:rPr>
                  <a:t>    加總</a:t>
                </a:r>
                <a:r>
                  <a:rPr lang="en-US" altLang="zh-TW" dirty="0">
                    <a:latin typeface="Times New Roman" panose="02020603050405020304" pitchFamily="18" charset="0"/>
                    <a:ea typeface="+mn-ea"/>
                  </a:rPr>
                  <a:t>:</a:t>
                </a:r>
                <a:r>
                  <a:rPr lang="zh-TW" altLang="en-US" dirty="0">
                    <a:latin typeface="Times New Roman" panose="02020603050405020304" pitchFamily="18" charset="0"/>
                    <a:ea typeface="+mn-ea"/>
                  </a:rPr>
                  <a:t> 所有因數 </a:t>
                </a:r>
                <a:r>
                  <a:rPr lang="en-US" altLang="zh-TW" dirty="0">
                    <a:latin typeface="Times New Roman" panose="02020603050405020304" pitchFamily="18" charset="0"/>
                    <a:ea typeface="+mn-ea"/>
                  </a:rPr>
                  <a:t>[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  <a:ea typeface="+mn-ea"/>
                      </a:rPr>
                      <m:t>𝑙</m:t>
                    </m:r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ea typeface="+mn-ea"/>
                  </a:rPr>
                  <a:t>+(</a:t>
                </a:r>
                <a14:m>
                  <m:oMath xmlns:m="http://schemas.openxmlformats.org/officeDocument/2006/math">
                    <m:r>
                      <a:rPr lang="en-US" altLang="zh-TW" b="0" i="1" dirty="0" smtClean="0">
                        <a:latin typeface="Cambria Math" panose="02040503050406030204" pitchFamily="18" charset="0"/>
                        <a:ea typeface="+mn-ea"/>
                      </a:rPr>
                      <m:t>𝑙</m:t>
                    </m:r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ea typeface="+mn-ea"/>
                  </a:rPr>
                  <a:t>+1)+…+r] *</a:t>
                </a:r>
                <a:r>
                  <a:rPr lang="zh-TW" altLang="en-US" dirty="0">
                    <a:latin typeface="Times New Roman" panose="02020603050405020304" pitchFamily="18" charset="0"/>
                    <a:ea typeface="+mn-ea"/>
                  </a:rPr>
                  <a:t> 次數</a:t>
                </a:r>
                <a:r>
                  <a:rPr lang="en-US" altLang="zh-TW" dirty="0">
                    <a:latin typeface="Times New Roman" panose="02020603050405020304" pitchFamily="18" charset="0"/>
                    <a:ea typeface="+mn-ea"/>
                  </a:rPr>
                  <a:t>(t)</a:t>
                </a:r>
              </a:p>
              <a:p>
                <a:pPr marL="0" indent="0" eaLnBrk="1" hangingPunct="1">
                  <a:buNone/>
                  <a:defRPr/>
                </a:pP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  <a:ea typeface="+mn-ea"/>
                      </a:rPr>
                      <m:t>}</m:t>
                    </m:r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ea typeface="+mn-ea"/>
                  </a:rPr>
                  <a:t> </a:t>
                </a:r>
                <a:endParaRPr lang="zh-TW" altLang="en-US" dirty="0">
                  <a:latin typeface="Times New Roman" panose="02020603050405020304" pitchFamily="18" charset="0"/>
                  <a:ea typeface="+mn-ea"/>
                </a:endParaRPr>
              </a:p>
            </p:txBody>
          </p:sp>
        </mc:Choice>
        <mc:Fallback xmlns="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CDBD50DA-1EE2-4343-B2C1-17901E58FD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517" y="2140664"/>
                <a:ext cx="5614392" cy="3046988"/>
              </a:xfrm>
              <a:prstGeom prst="rect">
                <a:avLst/>
              </a:prstGeom>
              <a:blipFill>
                <a:blip r:embed="rId3"/>
                <a:stretch>
                  <a:fillRect l="-1737" t="-1600" r="-3366" b="-2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矩形 8">
            <a:extLst>
              <a:ext uri="{FF2B5EF4-FFF2-40B4-BE49-F238E27FC236}">
                <a16:creationId xmlns:a16="http://schemas.microsoft.com/office/drawing/2014/main" id="{E699E2F2-A3B1-48D0-83EF-8E61417D0160}"/>
              </a:ext>
            </a:extLst>
          </p:cNvPr>
          <p:cNvSpPr/>
          <p:nvPr/>
        </p:nvSpPr>
        <p:spPr>
          <a:xfrm>
            <a:off x="2123728" y="3245872"/>
            <a:ext cx="33041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(</a:t>
            </a:r>
            <a:r>
              <a:rPr lang="zh-TW" alt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第一次因數左區間從</a:t>
            </a: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1</a:t>
            </a:r>
            <a:r>
              <a:rPr lang="zh-TW" alt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開始</a:t>
            </a: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)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A18F3F7A-5B7E-4A06-95BD-E64EE2B162E1}"/>
              </a:ext>
            </a:extLst>
          </p:cNvPr>
          <p:cNvSpPr/>
          <p:nvPr/>
        </p:nvSpPr>
        <p:spPr bwMode="auto">
          <a:xfrm>
            <a:off x="7989211" y="3026324"/>
            <a:ext cx="288032" cy="648072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27BBE964-5F8E-4DD2-B05D-0A8E77823EE8}"/>
              </a:ext>
            </a:extLst>
          </p:cNvPr>
          <p:cNvSpPr/>
          <p:nvPr/>
        </p:nvSpPr>
        <p:spPr bwMode="auto">
          <a:xfrm>
            <a:off x="7977354" y="3787918"/>
            <a:ext cx="288032" cy="1686678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E76E7453-387D-4815-AE37-B4E30400661E}"/>
              </a:ext>
            </a:extLst>
          </p:cNvPr>
          <p:cNvSpPr/>
          <p:nvPr/>
        </p:nvSpPr>
        <p:spPr>
          <a:xfrm>
            <a:off x="1763688" y="2152492"/>
            <a:ext cx="2278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(</a:t>
            </a:r>
            <a:r>
              <a:rPr lang="zh-TW" alt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因數的左</a:t>
            </a: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, </a:t>
            </a:r>
            <a:r>
              <a:rPr lang="zh-TW" alt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右區間</a:t>
            </a: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F05ABA28-8E5D-4F47-9B68-0D0D604A7632}"/>
              </a:ext>
            </a:extLst>
          </p:cNvPr>
          <p:cNvSpPr/>
          <p:nvPr/>
        </p:nvSpPr>
        <p:spPr>
          <a:xfrm>
            <a:off x="3294476" y="4736787"/>
            <a:ext cx="20329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200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(</a:t>
            </a:r>
            <a:r>
              <a:rPr lang="zh-TW" altLang="en-US" sz="200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左區間</a:t>
            </a:r>
            <a:r>
              <a:rPr lang="en-US" altLang="zh-TW" sz="200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~</a:t>
            </a:r>
            <a:r>
              <a:rPr lang="zh-TW" altLang="en-US" sz="200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右區間</a:t>
            </a:r>
            <a:r>
              <a:rPr lang="en-US" altLang="zh-TW" sz="200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)</a:t>
            </a:r>
            <a:endParaRPr lang="en-US" altLang="zh-TW" sz="2000" dirty="0">
              <a:solidFill>
                <a:srgbClr val="0070C0"/>
              </a:solidFill>
              <a:latin typeface="Times New Roman" panose="02020603050405020304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8892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4E6FEB69-AFBC-41B6-9E42-0793392D17C8}"/>
              </a:ext>
            </a:extLst>
          </p:cNvPr>
          <p:cNvSpPr txBox="1">
            <a:spLocks/>
          </p:cNvSpPr>
          <p:nvPr/>
        </p:nvSpPr>
        <p:spPr bwMode="auto">
          <a:xfrm>
            <a:off x="611560" y="548680"/>
            <a:ext cx="8280920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zh-CN" altLang="en-US" sz="2400" kern="0" dirty="0">
                <a:latin typeface="Times New Roman" panose="02020603050405020304" pitchFamily="18" charset="0"/>
              </a:rPr>
              <a:t>以</a:t>
            </a:r>
            <a:r>
              <a:rPr lang="en-US" altLang="zh-TW" sz="2400" kern="0" dirty="0">
                <a:latin typeface="Times New Roman" panose="02020603050405020304" pitchFamily="18" charset="0"/>
              </a:rPr>
              <a:t>N=</a:t>
            </a:r>
            <a:r>
              <a:rPr lang="en-US" altLang="zh-CN" sz="2400" kern="0" dirty="0">
                <a:latin typeface="Times New Roman" panose="02020603050405020304" pitchFamily="18" charset="0"/>
              </a:rPr>
              <a:t>10</a:t>
            </a:r>
            <a:r>
              <a:rPr lang="zh-CN" altLang="en-US" sz="2400" kern="0" dirty="0">
                <a:latin typeface="Times New Roman" panose="02020603050405020304" pitchFamily="18" charset="0"/>
              </a:rPr>
              <a:t>為例</a:t>
            </a:r>
            <a:r>
              <a:rPr lang="en-US" altLang="zh-CN" sz="2400" kern="0" dirty="0">
                <a:latin typeface="Times New Roman" panose="02020603050405020304" pitchFamily="18" charset="0"/>
              </a:rPr>
              <a:t>:</a:t>
            </a:r>
          </a:p>
          <a:p>
            <a:pPr marL="0" indent="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endParaRPr lang="en-US" altLang="zh-CN" sz="2400" kern="0" dirty="0">
              <a:latin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9073E85-943B-42DB-A2F2-497FB294F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2A06-65C4-4223-8832-F41D30CFC58C}" type="slidenum">
              <a:rPr lang="zh-TW" altLang="en-US" smtClean="0"/>
              <a:pPr/>
              <a:t>8</a:t>
            </a:fld>
            <a:endParaRPr lang="en-US" altLang="zh-TW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81259416-5BA4-4A22-8B59-5A6EB32D9157}"/>
                  </a:ext>
                </a:extLst>
              </p:cNvPr>
              <p:cNvSpPr/>
              <p:nvPr/>
            </p:nvSpPr>
            <p:spPr>
              <a:xfrm>
                <a:off x="3203848" y="348655"/>
                <a:ext cx="4678288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 eaLnBrk="1" hangingPunct="1">
                  <a:buNone/>
                  <a:defRPr/>
                </a:pPr>
                <a:endParaRPr lang="en-US" altLang="zh-TW" sz="1800" dirty="0">
                  <a:solidFill>
                    <a:srgbClr val="0070C0"/>
                  </a:solidFill>
                  <a:latin typeface="Times New Roman" panose="02020603050405020304" pitchFamily="18" charset="0"/>
                  <a:ea typeface="+mn-ea"/>
                </a:endParaRPr>
              </a:p>
              <a:p>
                <a:pPr>
                  <a:defRPr/>
                </a:pPr>
                <a:r>
                  <a:rPr lang="en-US" altLang="zh-TW" sz="1800" b="0" dirty="0">
                    <a:solidFill>
                      <a:srgbClr val="0070C0"/>
                    </a:solidFill>
                    <a:ea typeface="+mn-ea"/>
                  </a:rPr>
                  <a:t>    </a:t>
                </a:r>
                <a14:m>
                  <m:oMath xmlns:m="http://schemas.openxmlformats.org/officeDocument/2006/math">
                    <m:r>
                      <a:rPr lang="en-US" altLang="zh-TW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</a:rPr>
                      <m:t>𝑙</m:t>
                    </m:r>
                  </m:oMath>
                </a14:m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= r+1 </a:t>
                </a:r>
              </a:p>
              <a:p>
                <a:pPr>
                  <a:defRPr/>
                </a:pP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   計算因數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1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的次數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t = N/</a:t>
                </a:r>
                <a14:m>
                  <m:oMath xmlns:m="http://schemas.openxmlformats.org/officeDocument/2006/math">
                    <m:r>
                      <a:rPr lang="en-US" altLang="zh-TW" sz="180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</a:rPr>
                      <m:t>𝑙</m:t>
                    </m:r>
                  </m:oMath>
                </a14:m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endParaRPr lang="en-US" altLang="zh-TW" sz="1800" dirty="0">
                  <a:solidFill>
                    <a:srgbClr val="0070C0"/>
                  </a:solidFill>
                  <a:latin typeface="Times New Roman" panose="02020603050405020304" pitchFamily="18" charset="0"/>
                  <a:ea typeface="+mn-ea"/>
                </a:endParaRPr>
              </a:p>
              <a:p>
                <a:pPr marL="0" indent="0" eaLnBrk="1" hangingPunct="1">
                  <a:buNone/>
                  <a:defRPr/>
                </a:pP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   計算相同次數的因數右區間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r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=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N/t</a:t>
                </a:r>
                <a:endParaRPr lang="en-US" altLang="zh-TW" sz="1800" b="0" i="1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  <a:p>
                <a:pPr marL="0" indent="0" eaLnBrk="1" hangingPunct="1">
                  <a:buNone/>
                  <a:defRPr/>
                </a:pP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   加總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: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所有因數 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[</a:t>
                </a:r>
                <a14:m>
                  <m:oMath xmlns:m="http://schemas.openxmlformats.org/officeDocument/2006/math">
                    <m:r>
                      <a:rPr lang="en-US" altLang="zh-TW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</a:rPr>
                      <m:t>𝑙</m:t>
                    </m:r>
                  </m:oMath>
                </a14:m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+(</a:t>
                </a:r>
                <a14:m>
                  <m:oMath xmlns:m="http://schemas.openxmlformats.org/officeDocument/2006/math">
                    <m:r>
                      <a:rPr lang="en-US" altLang="zh-TW" sz="18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</a:rPr>
                      <m:t>𝑙</m:t>
                    </m:r>
                  </m:oMath>
                </a14:m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+1)+…+r] *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次數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(t)</a:t>
                </a:r>
              </a:p>
              <a:p>
                <a:pPr marL="0" indent="0" eaLnBrk="1" hangingPunct="1">
                  <a:buNone/>
                  <a:defRPr/>
                </a:pP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endParaRPr lang="zh-TW" altLang="en-US" sz="1800" dirty="0">
                  <a:solidFill>
                    <a:srgbClr val="0070C0"/>
                  </a:solidFill>
                  <a:latin typeface="Times New Roman" panose="02020603050405020304" pitchFamily="18" charset="0"/>
                  <a:ea typeface="+mn-ea"/>
                </a:endParaRPr>
              </a:p>
            </p:txBody>
          </p:sp>
        </mc:Choice>
        <mc:Fallback xmlns="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81259416-5BA4-4A22-8B59-5A6EB32D91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348655"/>
                <a:ext cx="4678288" cy="175432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表格 15">
                <a:extLst>
                  <a:ext uri="{FF2B5EF4-FFF2-40B4-BE49-F238E27FC236}">
                    <a16:creationId xmlns:a16="http://schemas.microsoft.com/office/drawing/2014/main" id="{315D7E36-4774-49F6-8C96-5218D9DABA83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702000" y="2028691"/>
              <a:ext cx="7740000" cy="2773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40000">
                      <a:extLst>
                        <a:ext uri="{9D8B030D-6E8A-4147-A177-3AD203B41FA5}">
                          <a16:colId xmlns:a16="http://schemas.microsoft.com/office/drawing/2014/main" val="32383653"/>
                        </a:ext>
                      </a:extLst>
                    </a:gridCol>
                    <a:gridCol w="1980000">
                      <a:extLst>
                        <a:ext uri="{9D8B030D-6E8A-4147-A177-3AD203B41FA5}">
                          <a16:colId xmlns:a16="http://schemas.microsoft.com/office/drawing/2014/main" val="1770351413"/>
                        </a:ext>
                      </a:extLst>
                    </a:gridCol>
                    <a:gridCol w="1980000">
                      <a:extLst>
                        <a:ext uri="{9D8B030D-6E8A-4147-A177-3AD203B41FA5}">
                          <a16:colId xmlns:a16="http://schemas.microsoft.com/office/drawing/2014/main" val="3699120827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833752274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2760254818"/>
                        </a:ext>
                      </a:extLst>
                    </a:gridCol>
                  </a:tblGrid>
                  <a:tr h="324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出現次數</a:t>
                          </a:r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(t)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因數左區間</a:t>
                          </a:r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𝑙</m:t>
                              </m:r>
                            </m:oMath>
                          </a14:m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因數右區間</a:t>
                          </a:r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(r)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總和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累積總和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90116349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895186227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76199622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54231943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43380167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00951909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8358493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表格 15">
                <a:extLst>
                  <a:ext uri="{FF2B5EF4-FFF2-40B4-BE49-F238E27FC236}">
                    <a16:creationId xmlns:a16="http://schemas.microsoft.com/office/drawing/2014/main" id="{315D7E36-4774-49F6-8C96-5218D9DABA8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95526426"/>
                  </p:ext>
                </p:extLst>
              </p:nvPr>
            </p:nvGraphicFramePr>
            <p:xfrm>
              <a:off x="702000" y="2028691"/>
              <a:ext cx="7740000" cy="2773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40000">
                      <a:extLst>
                        <a:ext uri="{9D8B030D-6E8A-4147-A177-3AD203B41FA5}">
                          <a16:colId xmlns:a16="http://schemas.microsoft.com/office/drawing/2014/main" val="32383653"/>
                        </a:ext>
                      </a:extLst>
                    </a:gridCol>
                    <a:gridCol w="1980000">
                      <a:extLst>
                        <a:ext uri="{9D8B030D-6E8A-4147-A177-3AD203B41FA5}">
                          <a16:colId xmlns:a16="http://schemas.microsoft.com/office/drawing/2014/main" val="1770351413"/>
                        </a:ext>
                      </a:extLst>
                    </a:gridCol>
                    <a:gridCol w="1980000">
                      <a:extLst>
                        <a:ext uri="{9D8B030D-6E8A-4147-A177-3AD203B41FA5}">
                          <a16:colId xmlns:a16="http://schemas.microsoft.com/office/drawing/2014/main" val="3699120827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833752274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2760254818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出現次數</a:t>
                          </a:r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(t)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72923" t="-7692" r="-218769" b="-604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因數右區間</a:t>
                          </a:r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(r)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總和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累積總和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90116349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89518622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76199622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54231943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4338016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00951909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8358493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50296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4E6FEB69-AFBC-41B6-9E42-0793392D17C8}"/>
              </a:ext>
            </a:extLst>
          </p:cNvPr>
          <p:cNvSpPr txBox="1">
            <a:spLocks/>
          </p:cNvSpPr>
          <p:nvPr/>
        </p:nvSpPr>
        <p:spPr bwMode="auto">
          <a:xfrm>
            <a:off x="611560" y="548680"/>
            <a:ext cx="8280920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zh-CN" altLang="en-US" sz="2400" kern="0" dirty="0">
                <a:latin typeface="Times New Roman" panose="02020603050405020304" pitchFamily="18" charset="0"/>
              </a:rPr>
              <a:t>以</a:t>
            </a:r>
            <a:r>
              <a:rPr lang="en-US" altLang="zh-TW" sz="2400" kern="0" dirty="0">
                <a:latin typeface="Times New Roman" panose="02020603050405020304" pitchFamily="18" charset="0"/>
              </a:rPr>
              <a:t>N=</a:t>
            </a:r>
            <a:r>
              <a:rPr lang="en-US" altLang="zh-CN" sz="2400" kern="0" dirty="0">
                <a:latin typeface="Times New Roman" panose="02020603050405020304" pitchFamily="18" charset="0"/>
              </a:rPr>
              <a:t>10</a:t>
            </a:r>
            <a:r>
              <a:rPr lang="zh-CN" altLang="en-US" sz="2400" kern="0" dirty="0">
                <a:latin typeface="Times New Roman" panose="02020603050405020304" pitchFamily="18" charset="0"/>
              </a:rPr>
              <a:t>為例</a:t>
            </a:r>
            <a:r>
              <a:rPr lang="en-US" altLang="zh-CN" sz="2400" kern="0" dirty="0">
                <a:latin typeface="Times New Roman" panose="02020603050405020304" pitchFamily="18" charset="0"/>
              </a:rPr>
              <a:t>:</a:t>
            </a:r>
          </a:p>
          <a:p>
            <a:pPr marL="0" indent="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endParaRPr lang="en-US" altLang="zh-CN" sz="2400" kern="0" dirty="0">
              <a:latin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9073E85-943B-42DB-A2F2-497FB294F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2A06-65C4-4223-8832-F41D30CFC58C}" type="slidenum">
              <a:rPr lang="zh-TW" altLang="en-US" smtClean="0"/>
              <a:pPr/>
              <a:t>9</a:t>
            </a:fld>
            <a:endParaRPr lang="en-US" altLang="zh-TW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81259416-5BA4-4A22-8B59-5A6EB32D9157}"/>
                  </a:ext>
                </a:extLst>
              </p:cNvPr>
              <p:cNvSpPr/>
              <p:nvPr/>
            </p:nvSpPr>
            <p:spPr>
              <a:xfrm>
                <a:off x="3203848" y="348655"/>
                <a:ext cx="4678288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 eaLnBrk="1" hangingPunct="1">
                  <a:buNone/>
                  <a:defRPr/>
                </a:pPr>
                <a:endParaRPr lang="en-US" altLang="zh-TW" sz="1800" dirty="0">
                  <a:solidFill>
                    <a:srgbClr val="0070C0"/>
                  </a:solidFill>
                  <a:latin typeface="Times New Roman" panose="02020603050405020304" pitchFamily="18" charset="0"/>
                  <a:ea typeface="+mn-ea"/>
                </a:endParaRPr>
              </a:p>
              <a:p>
                <a:pPr>
                  <a:defRPr/>
                </a:pPr>
                <a:r>
                  <a:rPr lang="en-US" altLang="zh-TW" sz="1800" b="0" dirty="0">
                    <a:solidFill>
                      <a:srgbClr val="0070C0"/>
                    </a:solidFill>
                    <a:ea typeface="+mn-ea"/>
                  </a:rPr>
                  <a:t>    </a:t>
                </a:r>
                <a14:m>
                  <m:oMath xmlns:m="http://schemas.openxmlformats.org/officeDocument/2006/math">
                    <m:r>
                      <a:rPr lang="en-US" altLang="zh-TW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</a:rPr>
                      <m:t>𝑙</m:t>
                    </m:r>
                  </m:oMath>
                </a14:m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= r+1 </a:t>
                </a:r>
              </a:p>
              <a:p>
                <a:pPr>
                  <a:defRPr/>
                </a:pP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   計算因數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1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的次數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t = N/</a:t>
                </a:r>
                <a14:m>
                  <m:oMath xmlns:m="http://schemas.openxmlformats.org/officeDocument/2006/math">
                    <m:r>
                      <a:rPr lang="en-US" altLang="zh-TW" sz="180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</a:rPr>
                      <m:t>𝑙</m:t>
                    </m:r>
                  </m:oMath>
                </a14:m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endParaRPr lang="en-US" altLang="zh-TW" sz="1800" dirty="0">
                  <a:solidFill>
                    <a:srgbClr val="0070C0"/>
                  </a:solidFill>
                  <a:latin typeface="Times New Roman" panose="02020603050405020304" pitchFamily="18" charset="0"/>
                  <a:ea typeface="+mn-ea"/>
                </a:endParaRPr>
              </a:p>
              <a:p>
                <a:pPr marL="0" indent="0" eaLnBrk="1" hangingPunct="1">
                  <a:buNone/>
                  <a:defRPr/>
                </a:pP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   計算相同次數的因數右區間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r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=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N/t</a:t>
                </a:r>
                <a:endParaRPr lang="en-US" altLang="zh-TW" sz="1800" b="0" i="1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  <a:p>
                <a:pPr marL="0" indent="0" eaLnBrk="1" hangingPunct="1">
                  <a:buNone/>
                  <a:defRPr/>
                </a:pP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   加總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: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所有因數 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[</a:t>
                </a:r>
                <a14:m>
                  <m:oMath xmlns:m="http://schemas.openxmlformats.org/officeDocument/2006/math">
                    <m:r>
                      <a:rPr lang="en-US" altLang="zh-TW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</a:rPr>
                      <m:t>𝑙</m:t>
                    </m:r>
                  </m:oMath>
                </a14:m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+(</a:t>
                </a:r>
                <a14:m>
                  <m:oMath xmlns:m="http://schemas.openxmlformats.org/officeDocument/2006/math">
                    <m:r>
                      <a:rPr lang="en-US" altLang="zh-TW" sz="18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+mn-ea"/>
                      </a:rPr>
                      <m:t>𝑙</m:t>
                    </m:r>
                  </m:oMath>
                </a14:m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+1)+…+r] *</a:t>
                </a:r>
                <a:r>
                  <a:rPr lang="zh-TW" altLang="en-US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次數</a:t>
                </a: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(t)</a:t>
                </a:r>
              </a:p>
              <a:p>
                <a:pPr marL="0" indent="0" eaLnBrk="1" hangingPunct="1">
                  <a:buNone/>
                  <a:defRPr/>
                </a:pPr>
                <a:r>
                  <a:rPr lang="en-US" altLang="zh-TW" sz="18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</a:rPr>
                  <a:t> </a:t>
                </a:r>
                <a:endParaRPr lang="zh-TW" altLang="en-US" sz="1800" dirty="0">
                  <a:solidFill>
                    <a:srgbClr val="0070C0"/>
                  </a:solidFill>
                  <a:latin typeface="Times New Roman" panose="02020603050405020304" pitchFamily="18" charset="0"/>
                  <a:ea typeface="+mn-ea"/>
                </a:endParaRPr>
              </a:p>
            </p:txBody>
          </p:sp>
        </mc:Choice>
        <mc:Fallback xmlns="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81259416-5BA4-4A22-8B59-5A6EB32D91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348655"/>
                <a:ext cx="4678288" cy="175432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格 5">
                <a:extLst>
                  <a:ext uri="{FF2B5EF4-FFF2-40B4-BE49-F238E27FC236}">
                    <a16:creationId xmlns:a16="http://schemas.microsoft.com/office/drawing/2014/main" id="{D5B529E7-94CA-4177-9F16-814170CFDD6C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702000" y="2028691"/>
              <a:ext cx="7740000" cy="2773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40000">
                      <a:extLst>
                        <a:ext uri="{9D8B030D-6E8A-4147-A177-3AD203B41FA5}">
                          <a16:colId xmlns:a16="http://schemas.microsoft.com/office/drawing/2014/main" val="32383653"/>
                        </a:ext>
                      </a:extLst>
                    </a:gridCol>
                    <a:gridCol w="1980000">
                      <a:extLst>
                        <a:ext uri="{9D8B030D-6E8A-4147-A177-3AD203B41FA5}">
                          <a16:colId xmlns:a16="http://schemas.microsoft.com/office/drawing/2014/main" val="1770351413"/>
                        </a:ext>
                      </a:extLst>
                    </a:gridCol>
                    <a:gridCol w="1980000">
                      <a:extLst>
                        <a:ext uri="{9D8B030D-6E8A-4147-A177-3AD203B41FA5}">
                          <a16:colId xmlns:a16="http://schemas.microsoft.com/office/drawing/2014/main" val="3699120827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833752274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2760254818"/>
                        </a:ext>
                      </a:extLst>
                    </a:gridCol>
                  </a:tblGrid>
                  <a:tr h="324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出現次數</a:t>
                          </a:r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(t)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因數左區間</a:t>
                          </a:r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𝑙</m:t>
                              </m:r>
                            </m:oMath>
                          </a14:m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因數右區間</a:t>
                          </a:r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(r)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總和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累積總和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90116349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895186227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76199622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54231943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43380167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00951909"/>
                      </a:ext>
                    </a:extLst>
                  </a:tr>
                  <a:tr h="32400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8358493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格 5">
                <a:extLst>
                  <a:ext uri="{FF2B5EF4-FFF2-40B4-BE49-F238E27FC236}">
                    <a16:creationId xmlns:a16="http://schemas.microsoft.com/office/drawing/2014/main" id="{D5B529E7-94CA-4177-9F16-814170CFDD6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00400085"/>
                  </p:ext>
                </p:extLst>
              </p:nvPr>
            </p:nvGraphicFramePr>
            <p:xfrm>
              <a:off x="702000" y="2028691"/>
              <a:ext cx="7740000" cy="2773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40000">
                      <a:extLst>
                        <a:ext uri="{9D8B030D-6E8A-4147-A177-3AD203B41FA5}">
                          <a16:colId xmlns:a16="http://schemas.microsoft.com/office/drawing/2014/main" val="32383653"/>
                        </a:ext>
                      </a:extLst>
                    </a:gridCol>
                    <a:gridCol w="1980000">
                      <a:extLst>
                        <a:ext uri="{9D8B030D-6E8A-4147-A177-3AD203B41FA5}">
                          <a16:colId xmlns:a16="http://schemas.microsoft.com/office/drawing/2014/main" val="1770351413"/>
                        </a:ext>
                      </a:extLst>
                    </a:gridCol>
                    <a:gridCol w="1980000">
                      <a:extLst>
                        <a:ext uri="{9D8B030D-6E8A-4147-A177-3AD203B41FA5}">
                          <a16:colId xmlns:a16="http://schemas.microsoft.com/office/drawing/2014/main" val="3699120827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833752274"/>
                        </a:ext>
                      </a:extLst>
                    </a:gridCol>
                    <a:gridCol w="1260000">
                      <a:extLst>
                        <a:ext uri="{9D8B030D-6E8A-4147-A177-3AD203B41FA5}">
                          <a16:colId xmlns:a16="http://schemas.microsoft.com/office/drawing/2014/main" val="2760254818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出現次數</a:t>
                          </a:r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(t)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72923" t="-7692" r="-218769" b="-604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因數右區間</a:t>
                          </a:r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(r)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總和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TW" alt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累積總和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90116349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89518622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76199622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54231943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4338016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00951909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8358493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03203516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8185</TotalTime>
  <Words>1984</Words>
  <Application>Microsoft Office PowerPoint</Application>
  <PresentationFormat>如螢幕大小 (4:3)</PresentationFormat>
  <Paragraphs>480</Paragraphs>
  <Slides>17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5" baseType="lpstr">
      <vt:lpstr>新細明體</vt:lpstr>
      <vt:lpstr>標楷體</vt:lpstr>
      <vt:lpstr>Arial</vt:lpstr>
      <vt:lpstr>Cambria Math</vt:lpstr>
      <vt:lpstr>Tahoma</vt:lpstr>
      <vt:lpstr>Times New Roman</vt:lpstr>
      <vt:lpstr>Wingdings</vt:lpstr>
      <vt:lpstr>Blends</vt:lpstr>
      <vt:lpstr>1730: Sum of MSLCM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GaryC</cp:lastModifiedBy>
  <cp:revision>222</cp:revision>
  <dcterms:created xsi:type="dcterms:W3CDTF">1601-01-01T00:00:00Z</dcterms:created>
  <dcterms:modified xsi:type="dcterms:W3CDTF">2018-10-10T05:31:19Z</dcterms:modified>
</cp:coreProperties>
</file>