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98" r:id="rId2"/>
    <p:sldId id="399" r:id="rId3"/>
    <p:sldId id="400" r:id="rId4"/>
    <p:sldId id="401" r:id="rId5"/>
    <p:sldId id="402" r:id="rId6"/>
    <p:sldId id="403" r:id="rId7"/>
    <p:sldId id="404" r:id="rId8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F4747"/>
    <a:srgbClr val="F10101"/>
    <a:srgbClr val="FF5050"/>
    <a:srgbClr val="FFFFFF"/>
    <a:srgbClr val="CDCDCD"/>
    <a:srgbClr val="FFE267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5" autoAdjust="0"/>
    <p:restoredTop sz="95494" autoAdjust="0"/>
  </p:normalViewPr>
  <p:slideViewPr>
    <p:cSldViewPr>
      <p:cViewPr varScale="1">
        <p:scale>
          <a:sx n="109" d="100"/>
          <a:sy n="109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41FAB7-77F6-4C52-B06E-684285C866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016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CD972DC-6F0C-48CB-BB0B-CF99E61AC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A20994CD-A081-4926-8853-69BA6DA6DACA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BF90F80-65C9-40AA-AEA9-5CDE3215DA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EC23835-5FC2-4106-8567-69B244CF8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830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0491A03-A0F5-42B9-A9E1-F9D2E5E84D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B264065-CDDF-4C78-A14A-BD5DD231ECD4}" type="slidenum">
              <a:rPr lang="zh-TW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51D9C64-C1A6-4B01-A5D4-3360B0FEC0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421873E-BAA4-4CE4-9D60-6892057465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43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602D8-FB89-4FE9-9775-AA4EDA295DB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32FD31-2C27-40D7-8020-41BBC42427D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870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180EB-67F8-4D5A-A6EA-CF3110246DB2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E4025-01EF-4155-A3F7-C984EAC00DA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131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A2AF-D376-493F-AB16-1179C2148E9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970B-1E8A-44B7-99C6-C0C2257C75C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485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86D60-10BE-44DC-8E3B-78A3450589A5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F9BEB-24CD-4803-A5F3-5AC4DF6964A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33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39641-2F70-420B-9078-45E2783C5BE1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3ECD4-3542-4741-A8D5-817A80B29F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1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7635-E5D0-4FC0-B12A-BC52EF7509D4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65B60-B948-4537-9FF8-D0BA2E473E2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489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995B5-18CF-4208-BF13-FC5FDE11CDA7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A00C5-6386-43A8-B4C4-5AC92944590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761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29264-01EB-4A0D-ADAD-6AA59D7585EB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6AE1D-D72B-45C2-B93E-90F98683CE9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798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B6E3-9C0A-41FF-87F1-2D6439BCE6B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AF8EE-5532-4E54-970E-B5FB3008424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062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2E1B3-B82E-4160-A27F-4FCBB7473CFA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F4AF3-9C62-4536-9510-C77CC70B07A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177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51FD0-523E-44CD-BD94-ECF2F76FD529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A986-BF72-400A-AAAC-34B7FE8A5E5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714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4AE525E-0EF1-43AF-B3F2-61E9809E340D}" type="datetime1">
              <a:rPr lang="zh-TW" altLang="en-US"/>
              <a:pPr>
                <a:defRPr/>
              </a:pPr>
              <a:t>2018/10/10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1AA518DA-6B3B-4B8D-A24A-2752A068269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53519F6E-3852-44A3-9479-2F55D9BF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B113EB2C-E044-418D-A229-F334720372F6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E8E8D583-8734-4204-AB0E-DEFDA96A2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10664: Luggage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1FB3CB76-0D59-4DC2-9558-9D41975B2794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47800"/>
                <a:ext cx="8007424" cy="4789488"/>
              </a:xfrm>
            </p:spPr>
            <p:txBody>
              <a:bodyPr/>
              <a:lstStyle/>
              <a:p>
                <a:pPr eaLnBrk="1" hangingPunct="1"/>
                <a:r>
                  <a:rPr lang="zh-TW" altLang="en-US" sz="2400" dirty="0">
                    <a:solidFill>
                      <a:schemeClr val="hlink"/>
                    </a:solidFill>
                    <a:latin typeface="Times New Roman" panose="02020603050405020304" pitchFamily="18" charset="0"/>
                  </a:rPr>
                  <a:t>★★★☆☆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題組：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新細明體" panose="02020500000000000000" pitchFamily="18" charset="-120"/>
                  </a:rPr>
                  <a:t>Problem Set Archive with Online Judge</a:t>
                </a: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1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0664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: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Luggage</a:t>
                </a:r>
                <a:endParaRPr lang="en-US" altLang="zh-TW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解題者：</a:t>
                </a:r>
                <a:r>
                  <a:rPr lang="zh-CN" altLang="en-US" sz="2400" dirty="0">
                    <a:latin typeface="Times New Roman" panose="02020603050405020304" pitchFamily="18" charset="0"/>
                  </a:rPr>
                  <a:t>陳冠智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解題日期：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20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18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年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6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月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7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日</a:t>
                </a:r>
                <a:endParaRPr lang="zh-TW" altLang="en-US" sz="2400" dirty="0">
                  <a:latin typeface="Times New Roman" panose="02020603050405020304" pitchFamily="18" charset="0"/>
                  <a:ea typeface="新細明體" panose="02020500000000000000" pitchFamily="18" charset="-120"/>
                </a:endParaRPr>
              </a:p>
              <a:p>
                <a:pPr eaLnBrk="1" hangingPunct="1"/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有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個行李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≤20)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，題目給定它們個別的重量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(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整數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，要將這些行李放到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台車。判斷是否存在一種放法，使兩台車重量一致，若是，輸出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YES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，否則輸出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NO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。行李的總重量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M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不超過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200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公斤。</a:t>
                </a:r>
              </a:p>
            </p:txBody>
          </p:sp>
        </mc:Choice>
        <mc:Fallback xmlns="">
          <p:sp>
            <p:nvSpPr>
              <p:cNvPr id="3076" name="Rectangle 3">
                <a:extLst>
                  <a:ext uri="{FF2B5EF4-FFF2-40B4-BE49-F238E27FC236}">
                    <a16:creationId xmlns:a16="http://schemas.microsoft.com/office/drawing/2014/main" id="{1FB3CB76-0D59-4DC2-9558-9D41975B27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47800"/>
                <a:ext cx="8007424" cy="4789488"/>
              </a:xfrm>
              <a:blipFill>
                <a:blip r:embed="rId3"/>
                <a:stretch>
                  <a:fillRect l="-152" t="-1019" r="-1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40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2C1F2C90-11B2-4687-A565-4F1E8EF6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5596FE-7586-4D2B-894F-EC4C71FD2CB6}" type="slidenum">
              <a:rPr kumimoji="0" lang="zh-TW" altLang="en-US" sz="140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EBC94A8-3A62-41E1-9C2D-61B0303D90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  <a:extLst/>
        </p:spPr>
        <p:txBody>
          <a:bodyPr numCol="2"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endParaRPr lang="en-US" altLang="zh-TW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1 2 1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B6182F16-2828-4E63-ADAF-4EF6B09229D1}"/>
              </a:ext>
            </a:extLst>
          </p:cNvPr>
          <p:cNvSpPr/>
          <p:nvPr/>
        </p:nvSpPr>
        <p:spPr>
          <a:xfrm>
            <a:off x="1268986" y="1421165"/>
            <a:ext cx="263245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(N=2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，</a:t>
            </a:r>
            <a:r>
              <a:rPr lang="zh-CN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有</a:t>
            </a: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組測資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)</a:t>
            </a:r>
            <a:endParaRPr lang="en-US" altLang="zh-TW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81E239A-5B15-400C-B140-D1D07B040539}"/>
              </a:ext>
            </a:extLst>
          </p:cNvPr>
          <p:cNvSpPr/>
          <p:nvPr/>
        </p:nvSpPr>
        <p:spPr>
          <a:xfrm>
            <a:off x="1794391" y="1850492"/>
            <a:ext cx="331372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(5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個行李，分別的重量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)</a:t>
            </a:r>
            <a:endParaRPr lang="en-US" altLang="zh-TW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81076D14-6EAC-404E-969C-3E9191FEA6E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83806" y="5096631"/>
          <a:ext cx="1847936" cy="109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35993266"/>
                    </a:ext>
                  </a:extLst>
                </a:gridCol>
                <a:gridCol w="947936">
                  <a:extLst>
                    <a:ext uri="{9D8B030D-6E8A-4147-A177-3AD203B41FA5}">
                      <a16:colId xmlns:a16="http://schemas.microsoft.com/office/drawing/2014/main" val="2517957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665568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5666921"/>
                  </a:ext>
                </a:extLst>
              </a:tr>
            </a:tbl>
          </a:graphicData>
        </a:graphic>
      </p:graphicFrame>
      <p:sp>
        <p:nvSpPr>
          <p:cNvPr id="4" name="矩形 3">
            <a:extLst>
              <a:ext uri="{FF2B5EF4-FFF2-40B4-BE49-F238E27FC236}">
                <a16:creationId xmlns:a16="http://schemas.microsoft.com/office/drawing/2014/main" id="{B4BACC83-32EA-4D28-B2B3-4A346CB1B80A}"/>
              </a:ext>
            </a:extLst>
          </p:cNvPr>
          <p:cNvSpPr/>
          <p:nvPr/>
        </p:nvSpPr>
        <p:spPr>
          <a:xfrm>
            <a:off x="381000" y="3914133"/>
            <a:ext cx="109837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Case 1:</a:t>
            </a: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B6F22DAD-FB35-4338-AAA9-6367407AC75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62820" y="4216931"/>
          <a:ext cx="9000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359932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6655689"/>
                  </a:ext>
                </a:extLst>
              </a:tr>
            </a:tbl>
          </a:graphicData>
        </a:graphic>
      </p:graphicFrame>
      <p:sp>
        <p:nvSpPr>
          <p:cNvPr id="13" name="矩形 12">
            <a:extLst>
              <a:ext uri="{FF2B5EF4-FFF2-40B4-BE49-F238E27FC236}">
                <a16:creationId xmlns:a16="http://schemas.microsoft.com/office/drawing/2014/main" id="{393C33D9-2B59-4DA0-AE03-AD2FACE059E5}"/>
              </a:ext>
            </a:extLst>
          </p:cNvPr>
          <p:cNvSpPr/>
          <p:nvPr/>
        </p:nvSpPr>
        <p:spPr>
          <a:xfrm>
            <a:off x="3030211" y="4079608"/>
            <a:ext cx="32092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7C145F7-9C6E-4465-A293-8E4E96D6321D}"/>
              </a:ext>
            </a:extLst>
          </p:cNvPr>
          <p:cNvSpPr/>
          <p:nvPr/>
        </p:nvSpPr>
        <p:spPr>
          <a:xfrm>
            <a:off x="4694491" y="3914133"/>
            <a:ext cx="109837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Case 2: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26E3059-3BB3-4FCE-9892-DA2B8B23878D}"/>
              </a:ext>
            </a:extLst>
          </p:cNvPr>
          <p:cNvSpPr/>
          <p:nvPr/>
        </p:nvSpPr>
        <p:spPr>
          <a:xfrm>
            <a:off x="1794391" y="2641069"/>
            <a:ext cx="331372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(6</a:t>
            </a:r>
            <a:r>
              <a:rPr lang="zh-TW" altLang="en-US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個行李，分別的重量</a:t>
            </a:r>
            <a:r>
              <a:rPr lang="en-US" altLang="zh-CN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)</a:t>
            </a:r>
            <a:endParaRPr lang="en-US" altLang="zh-TW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0AE70C72-54C1-4BA4-A635-60736D3FBA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02401" y="2581711"/>
          <a:ext cx="1847936" cy="360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1735993266"/>
                    </a:ext>
                  </a:extLst>
                </a:gridCol>
                <a:gridCol w="947936">
                  <a:extLst>
                    <a:ext uri="{9D8B030D-6E8A-4147-A177-3AD203B41FA5}">
                      <a16:colId xmlns:a16="http://schemas.microsoft.com/office/drawing/2014/main" val="251795781"/>
                    </a:ext>
                  </a:extLst>
                </a:gridCol>
              </a:tblGrid>
              <a:tr h="144000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50</a:t>
                      </a:r>
                      <a:endParaRPr lang="zh-TW" altLang="en-US" dirty="0"/>
                    </a:p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1104031"/>
                  </a:ext>
                </a:extLst>
              </a:tr>
              <a:tr h="36288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4208705"/>
                  </a:ext>
                </a:extLst>
              </a:tr>
              <a:tr h="717120"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50</a:t>
                      </a:r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179038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6655689"/>
                  </a:ext>
                </a:extLst>
              </a:tr>
              <a:tr h="180000">
                <a:tc v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5666921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A33AF6BD-4EA3-4BB0-8BA2-0F57D9315485}"/>
              </a:ext>
            </a:extLst>
          </p:cNvPr>
          <p:cNvSpPr/>
          <p:nvPr/>
        </p:nvSpPr>
        <p:spPr>
          <a:xfrm>
            <a:off x="4694491" y="4338865"/>
            <a:ext cx="785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pc="50" dirty="0">
                <a:latin typeface="Times New Roman" panose="02020603050405020304" pitchFamily="18" charset="0"/>
                <a:sym typeface="Wingdings" panose="05000000000000000000" pitchFamily="2" charset="2"/>
              </a:rPr>
              <a:t>YES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0E5F0BF-B04A-4B38-A4D9-F0EB2D209521}"/>
              </a:ext>
            </a:extLst>
          </p:cNvPr>
          <p:cNvSpPr/>
          <p:nvPr/>
        </p:nvSpPr>
        <p:spPr>
          <a:xfrm>
            <a:off x="376130" y="4291974"/>
            <a:ext cx="643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pc="50" dirty="0">
                <a:latin typeface="Times New Roman" panose="02020603050405020304" pitchFamily="18" charset="0"/>
                <a:sym typeface="Wingdings" panose="05000000000000000000" pitchFamily="2" charset="2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23184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96FC8D-1132-4027-B1A5-05406B05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6672"/>
            <a:ext cx="7772400" cy="584792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CN" sz="2400" dirty="0">
                <a:latin typeface="Times New Roman" panose="02020603050405020304" pitchFamily="18" charset="0"/>
              </a:rPr>
              <a:t>0/1 Knapsack Problem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先決條件</a:t>
            </a:r>
            <a:r>
              <a:rPr lang="en-US" altLang="zh-TW" sz="2400" dirty="0">
                <a:latin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</a:rPr>
              <a:t> 行李總重量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須為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偶數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要平分兩台車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Next: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行李總重量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的一半</a:t>
            </a:r>
            <a:r>
              <a:rPr lang="en-US" altLang="zh-TW" sz="2400" dirty="0">
                <a:latin typeface="Times New Roman" panose="02020603050405020304" pitchFamily="18" charset="0"/>
              </a:rPr>
              <a:t>(M/2)</a:t>
            </a:r>
            <a:r>
              <a:rPr lang="zh-TW" altLang="en-US" sz="2400" dirty="0">
                <a:latin typeface="Times New Roman" panose="02020603050405020304" pitchFamily="18" charset="0"/>
              </a:rPr>
              <a:t>，為一台車所需的負重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</a:rPr>
              <a:t>若可以用行李組成</a:t>
            </a:r>
            <a:r>
              <a:rPr lang="en-US" altLang="zh-TW" sz="2400" dirty="0">
                <a:latin typeface="Times New Roman" panose="02020603050405020304" pitchFamily="18" charset="0"/>
              </a:rPr>
              <a:t>M/2</a:t>
            </a:r>
            <a:r>
              <a:rPr lang="zh-TW" altLang="en-US" sz="2400" dirty="0">
                <a:latin typeface="Times New Roman" panose="02020603050405020304" pitchFamily="18" charset="0"/>
              </a:rPr>
              <a:t>，剩下的必然可以組成另外</a:t>
            </a:r>
            <a:r>
              <a:rPr lang="en-US" altLang="zh-TW" sz="2400" dirty="0">
                <a:latin typeface="Times New Roman" panose="02020603050405020304" pitchFamily="18" charset="0"/>
              </a:rPr>
              <a:t>M/2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endParaRPr lang="en-US" altLang="zh-CN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zh-CN" altLang="en-US" sz="2400" dirty="0">
                <a:latin typeface="Times New Roman" panose="02020603050405020304" pitchFamily="18" charset="0"/>
              </a:rPr>
              <a:t>用</a:t>
            </a:r>
            <a:r>
              <a:rPr lang="zh-TW" altLang="en-US" sz="2400" dirty="0">
                <a:latin typeface="Times New Roman" panose="02020603050405020304" pitchFamily="18" charset="0"/>
              </a:rPr>
              <a:t>布林陣列紀錄</a:t>
            </a:r>
            <a:r>
              <a:rPr lang="zh-CN" altLang="en-US" sz="2400" dirty="0">
                <a:latin typeface="Times New Roman" panose="02020603050405020304" pitchFamily="18" charset="0"/>
              </a:rPr>
              <a:t>每一</a:t>
            </a:r>
            <a:r>
              <a:rPr lang="zh-TW" altLang="en-US" sz="2400" dirty="0">
                <a:latin typeface="Times New Roman" panose="02020603050405020304" pitchFamily="18" charset="0"/>
              </a:rPr>
              <a:t>個重量</a:t>
            </a:r>
            <a:r>
              <a:rPr lang="en-US" altLang="zh-TW" sz="2400" dirty="0">
                <a:latin typeface="Times New Roman" panose="02020603050405020304" pitchFamily="18" charset="0"/>
              </a:rPr>
              <a:t>(0~M/2)</a:t>
            </a:r>
            <a:r>
              <a:rPr lang="zh-TW" altLang="en-US" sz="2400" dirty="0">
                <a:latin typeface="Times New Roman" panose="02020603050405020304" pitchFamily="18" charset="0"/>
              </a:rPr>
              <a:t>可否組成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</a:rPr>
              <a:t>更新每個行李加入的情況，最後判斷</a:t>
            </a:r>
            <a:r>
              <a:rPr lang="en-US" altLang="zh-TW" sz="2400" dirty="0">
                <a:latin typeface="Times New Roman" panose="02020603050405020304" pitchFamily="18" charset="0"/>
              </a:rPr>
              <a:t>DP[M/2]</a:t>
            </a:r>
            <a:r>
              <a:rPr lang="zh-TW" altLang="en-US" sz="2400" dirty="0">
                <a:latin typeface="Times New Roman" panose="02020603050405020304" pitchFamily="18" charset="0"/>
              </a:rPr>
              <a:t>的值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8195" name="投影片編號版面配置區 3">
            <a:extLst>
              <a:ext uri="{FF2B5EF4-FFF2-40B4-BE49-F238E27FC236}">
                <a16:creationId xmlns:a16="http://schemas.microsoft.com/office/drawing/2014/main" id="{F0C640E0-FB6A-43D1-86A2-3E3902E40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DBF4E5F5-E8D8-4A2A-BFAB-9EFF37F7E753}" type="slidenum">
              <a:rPr kumimoji="0" lang="zh-TW" altLang="en-US" sz="1400">
                <a:solidFill>
                  <a:schemeClr val="accent1"/>
                </a:solidFill>
              </a:rPr>
              <a:pPr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2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00D6FFD-5A38-4D15-A6BB-AF67ED77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614C0805-5592-406C-BFB9-CA3CE638D67E}"/>
              </a:ext>
            </a:extLst>
          </p:cNvPr>
          <p:cNvSpPr txBox="1">
            <a:spLocks/>
          </p:cNvSpPr>
          <p:nvPr/>
        </p:nvSpPr>
        <p:spPr bwMode="auto">
          <a:xfrm>
            <a:off x="685800" y="332656"/>
            <a:ext cx="8206680" cy="26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M/2 = 100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目標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Initial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E2BE085-5543-4B28-B664-090AA61DEF4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23728" y="1844063"/>
          <a:ext cx="3060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119596815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95378807"/>
                    </a:ext>
                  </a:extLst>
                </a:gridCol>
                <a:gridCol w="1836000">
                  <a:extLst>
                    <a:ext uri="{9D8B030D-6E8A-4147-A177-3AD203B41FA5}">
                      <a16:colId xmlns:a16="http://schemas.microsoft.com/office/drawing/2014/main" val="3426135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1~100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590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315955"/>
                  </a:ext>
                </a:extLst>
              </a:tr>
            </a:tbl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EE12CAE1-BC65-4BD8-9FA6-A8541C4DAC3E}"/>
              </a:ext>
            </a:extLst>
          </p:cNvPr>
          <p:cNvSpPr/>
          <p:nvPr/>
        </p:nvSpPr>
        <p:spPr>
          <a:xfrm>
            <a:off x="685800" y="3212976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加入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10: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C1F8C7A8-EF96-494D-9113-BDAF93419E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23728" y="3682553"/>
          <a:ext cx="183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119596815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953788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13868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590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315955"/>
                  </a:ext>
                </a:extLst>
              </a:tr>
            </a:tbl>
          </a:graphicData>
        </a:graphic>
      </p:graphicFrame>
      <p:sp>
        <p:nvSpPr>
          <p:cNvPr id="14" name="矩形 13">
            <a:extLst>
              <a:ext uri="{FF2B5EF4-FFF2-40B4-BE49-F238E27FC236}">
                <a16:creationId xmlns:a16="http://schemas.microsoft.com/office/drawing/2014/main" id="{D0D38571-7287-4BD1-90D6-CDB2C66B8DE4}"/>
              </a:ext>
            </a:extLst>
          </p:cNvPr>
          <p:cNvSpPr/>
          <p:nvPr/>
        </p:nvSpPr>
        <p:spPr>
          <a:xfrm>
            <a:off x="685800" y="5098063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加入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20: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B5FE0EBC-AB6B-412A-9F05-28867AA7F49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23728" y="5567640"/>
          <a:ext cx="3060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119596815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953788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1386836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53944817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1281967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30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590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315955"/>
                  </a:ext>
                </a:extLst>
              </a:tr>
            </a:tbl>
          </a:graphicData>
        </a:graphic>
      </p:graphicFrame>
      <p:sp>
        <p:nvSpPr>
          <p:cNvPr id="16" name="矩形 15">
            <a:extLst>
              <a:ext uri="{FF2B5EF4-FFF2-40B4-BE49-F238E27FC236}">
                <a16:creationId xmlns:a16="http://schemas.microsoft.com/office/drawing/2014/main" id="{CE1B13CD-EF14-4D76-A7C5-F03A0261F815}"/>
              </a:ext>
            </a:extLst>
          </p:cNvPr>
          <p:cNvSpPr/>
          <p:nvPr/>
        </p:nvSpPr>
        <p:spPr>
          <a:xfrm>
            <a:off x="4235123" y="3312554"/>
            <a:ext cx="3361818" cy="9600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從 </a:t>
            </a:r>
            <a:r>
              <a:rPr lang="en-US" altLang="zh-TW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i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 = 100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回推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  <a:ea typeface="+mn-ea"/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if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(DP[</a:t>
            </a:r>
            <a:r>
              <a:rPr lang="en-US" altLang="zh-TW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i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–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10])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 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DP[</a:t>
            </a:r>
            <a:r>
              <a:rPr lang="en-US" altLang="zh-TW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i</a:t>
            </a:r>
            <a:r>
              <a:rPr lang="en-US" altLang="zh-TW" sz="20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</a:rPr>
              <a:t>] = true</a:t>
            </a:r>
          </a:p>
        </p:txBody>
      </p:sp>
      <p:sp>
        <p:nvSpPr>
          <p:cNvPr id="9" name="箭號: 弧形下彎 8">
            <a:extLst>
              <a:ext uri="{FF2B5EF4-FFF2-40B4-BE49-F238E27FC236}">
                <a16:creationId xmlns:a16="http://schemas.microsoft.com/office/drawing/2014/main" id="{82811293-47F5-4D65-B24B-B1D1EC6E9184}"/>
              </a:ext>
            </a:extLst>
          </p:cNvPr>
          <p:cNvSpPr/>
          <p:nvPr/>
        </p:nvSpPr>
        <p:spPr bwMode="auto">
          <a:xfrm>
            <a:off x="2983098" y="3212977"/>
            <a:ext cx="670630" cy="371544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箭號: 弧形下彎 16">
            <a:extLst>
              <a:ext uri="{FF2B5EF4-FFF2-40B4-BE49-F238E27FC236}">
                <a16:creationId xmlns:a16="http://schemas.microsoft.com/office/drawing/2014/main" id="{7B255063-FF18-4AAF-BBEA-8A78DDD59A41}"/>
              </a:ext>
            </a:extLst>
          </p:cNvPr>
          <p:cNvSpPr/>
          <p:nvPr/>
        </p:nvSpPr>
        <p:spPr bwMode="auto">
          <a:xfrm>
            <a:off x="2983098" y="4979166"/>
            <a:ext cx="1300870" cy="461665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8" name="箭號: 弧形下彎 17">
            <a:extLst>
              <a:ext uri="{FF2B5EF4-FFF2-40B4-BE49-F238E27FC236}">
                <a16:creationId xmlns:a16="http://schemas.microsoft.com/office/drawing/2014/main" id="{28712A38-A556-41CD-AFD9-8E8921BC4A82}"/>
              </a:ext>
            </a:extLst>
          </p:cNvPr>
          <p:cNvSpPr/>
          <p:nvPr/>
        </p:nvSpPr>
        <p:spPr bwMode="auto">
          <a:xfrm>
            <a:off x="3559164" y="4979166"/>
            <a:ext cx="1300870" cy="461665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720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00D6FFD-5A38-4D15-A6BB-AF67ED77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5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614C0805-5592-406C-BFB9-CA3CE638D67E}"/>
              </a:ext>
            </a:extLst>
          </p:cNvPr>
          <p:cNvSpPr txBox="1">
            <a:spLocks/>
          </p:cNvSpPr>
          <p:nvPr/>
        </p:nvSpPr>
        <p:spPr bwMode="auto">
          <a:xfrm>
            <a:off x="685800" y="332656"/>
            <a:ext cx="2962172" cy="132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E12CAE1-BC65-4BD8-9FA6-A8541C4DAC3E}"/>
              </a:ext>
            </a:extLst>
          </p:cNvPr>
          <p:cNvSpPr/>
          <p:nvPr/>
        </p:nvSpPr>
        <p:spPr>
          <a:xfrm>
            <a:off x="685800" y="1864296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加入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30: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B66335EC-C59E-4DEE-8959-0B2FF7D592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23728" y="2325961"/>
          <a:ext cx="48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119596815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953788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1386836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53944817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12819678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22085952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72443627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193821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40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50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60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590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315955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59B0CDE0-BA93-47C6-BABE-09C64F3319D9}"/>
              </a:ext>
            </a:extLst>
          </p:cNvPr>
          <p:cNvSpPr/>
          <p:nvPr/>
        </p:nvSpPr>
        <p:spPr>
          <a:xfrm>
            <a:off x="685800" y="3838439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加入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40: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FAC9D992-AC7D-4699-BF0D-34372BC3D8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23728" y="4300104"/>
          <a:ext cx="6120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119596815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953788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1386836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53944817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12819678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22085952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72443627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1938214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7986469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004972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…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100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590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315955"/>
                  </a:ext>
                </a:extLst>
              </a:tr>
            </a:tbl>
          </a:graphicData>
        </a:graphic>
      </p:graphicFrame>
      <p:sp>
        <p:nvSpPr>
          <p:cNvPr id="13" name="箭號: 弧形下彎 12">
            <a:extLst>
              <a:ext uri="{FF2B5EF4-FFF2-40B4-BE49-F238E27FC236}">
                <a16:creationId xmlns:a16="http://schemas.microsoft.com/office/drawing/2014/main" id="{3460D9DD-F2FC-421F-AEAB-CC3F082B79A3}"/>
              </a:ext>
            </a:extLst>
          </p:cNvPr>
          <p:cNvSpPr/>
          <p:nvPr/>
        </p:nvSpPr>
        <p:spPr bwMode="auto">
          <a:xfrm>
            <a:off x="4860960" y="1774135"/>
            <a:ext cx="1920840" cy="461665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6" name="箭號: 弧形下彎 15">
            <a:extLst>
              <a:ext uri="{FF2B5EF4-FFF2-40B4-BE49-F238E27FC236}">
                <a16:creationId xmlns:a16="http://schemas.microsoft.com/office/drawing/2014/main" id="{0C71B78B-0D9C-4820-8505-E2DF5816AE33}"/>
              </a:ext>
            </a:extLst>
          </p:cNvPr>
          <p:cNvSpPr/>
          <p:nvPr/>
        </p:nvSpPr>
        <p:spPr bwMode="auto">
          <a:xfrm>
            <a:off x="4283041" y="1774135"/>
            <a:ext cx="1920840" cy="461665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rgbClr val="7030A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1" name="箭號: 弧形下彎 20">
            <a:extLst>
              <a:ext uri="{FF2B5EF4-FFF2-40B4-BE49-F238E27FC236}">
                <a16:creationId xmlns:a16="http://schemas.microsoft.com/office/drawing/2014/main" id="{617B1A21-67F9-4BDD-B054-CE45E07F3BC1}"/>
              </a:ext>
            </a:extLst>
          </p:cNvPr>
          <p:cNvSpPr/>
          <p:nvPr/>
        </p:nvSpPr>
        <p:spPr bwMode="auto">
          <a:xfrm>
            <a:off x="3647972" y="1774135"/>
            <a:ext cx="1920840" cy="461665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rgbClr val="7030A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3" name="箭號: 弧形下彎 22">
            <a:extLst>
              <a:ext uri="{FF2B5EF4-FFF2-40B4-BE49-F238E27FC236}">
                <a16:creationId xmlns:a16="http://schemas.microsoft.com/office/drawing/2014/main" id="{4BAC8BE7-5273-4BD4-92A9-BB44539A6193}"/>
              </a:ext>
            </a:extLst>
          </p:cNvPr>
          <p:cNvSpPr/>
          <p:nvPr/>
        </p:nvSpPr>
        <p:spPr bwMode="auto">
          <a:xfrm>
            <a:off x="6660232" y="3717032"/>
            <a:ext cx="1368152" cy="461665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A51AF0EA-08FD-4DDB-B897-5FDB60A20DF7}"/>
              </a:ext>
            </a:extLst>
          </p:cNvPr>
          <p:cNvSpPr/>
          <p:nvPr/>
        </p:nvSpPr>
        <p:spPr>
          <a:xfrm>
            <a:off x="685800" y="5589750"/>
            <a:ext cx="2148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最終結果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: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YES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1761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00D6FFD-5A38-4D15-A6BB-AF67ED77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6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614C0805-5592-406C-BFB9-CA3CE638D67E}"/>
              </a:ext>
            </a:extLst>
          </p:cNvPr>
          <p:cNvSpPr txBox="1">
            <a:spLocks/>
          </p:cNvSpPr>
          <p:nvPr/>
        </p:nvSpPr>
        <p:spPr bwMode="auto">
          <a:xfrm>
            <a:off x="685800" y="332656"/>
            <a:ext cx="2962172" cy="1581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(2)</a:t>
            </a: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40 30 20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M/2 = 45 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目標</a:t>
            </a:r>
            <a:r>
              <a:rPr lang="en-US" altLang="zh-TW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E12CAE1-BC65-4BD8-9FA6-A8541C4DAC3E}"/>
              </a:ext>
            </a:extLst>
          </p:cNvPr>
          <p:cNvSpPr/>
          <p:nvPr/>
        </p:nvSpPr>
        <p:spPr>
          <a:xfrm>
            <a:off x="685800" y="2440360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加入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40: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B66335EC-C59E-4DEE-8959-0B2FF7D592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23728" y="2902025"/>
          <a:ext cx="183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119596815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953788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13868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40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590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315955"/>
                  </a:ext>
                </a:extLst>
              </a:tr>
            </a:tbl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59B0CDE0-BA93-47C6-BABE-09C64F3319D9}"/>
              </a:ext>
            </a:extLst>
          </p:cNvPr>
          <p:cNvSpPr/>
          <p:nvPr/>
        </p:nvSpPr>
        <p:spPr>
          <a:xfrm>
            <a:off x="685800" y="4313887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加入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30: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FAC9D992-AC7D-4699-BF0D-34372BC3D81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23728" y="4775552"/>
          <a:ext cx="3672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119596815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953788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1386836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53944817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12819678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94636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30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70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0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15955"/>
                  </a:ext>
                </a:extLst>
              </a:tr>
            </a:tbl>
          </a:graphicData>
        </a:graphic>
      </p:graphicFrame>
      <p:sp>
        <p:nvSpPr>
          <p:cNvPr id="16" name="箭號: 弧形下彎 15">
            <a:extLst>
              <a:ext uri="{FF2B5EF4-FFF2-40B4-BE49-F238E27FC236}">
                <a16:creationId xmlns:a16="http://schemas.microsoft.com/office/drawing/2014/main" id="{0C71B78B-0D9C-4820-8505-E2DF5816AE33}"/>
              </a:ext>
            </a:extLst>
          </p:cNvPr>
          <p:cNvSpPr/>
          <p:nvPr/>
        </p:nvSpPr>
        <p:spPr bwMode="auto">
          <a:xfrm>
            <a:off x="2919929" y="2339371"/>
            <a:ext cx="787975" cy="461665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rgbClr val="7030A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23" name="箭號: 弧形下彎 22">
            <a:extLst>
              <a:ext uri="{FF2B5EF4-FFF2-40B4-BE49-F238E27FC236}">
                <a16:creationId xmlns:a16="http://schemas.microsoft.com/office/drawing/2014/main" id="{4BAC8BE7-5273-4BD4-92A9-BB44539A6193}"/>
              </a:ext>
            </a:extLst>
          </p:cNvPr>
          <p:cNvSpPr/>
          <p:nvPr/>
        </p:nvSpPr>
        <p:spPr bwMode="auto">
          <a:xfrm>
            <a:off x="3023828" y="4169636"/>
            <a:ext cx="756084" cy="461665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7" name="箭號: 弧形下彎 16">
            <a:extLst>
              <a:ext uri="{FF2B5EF4-FFF2-40B4-BE49-F238E27FC236}">
                <a16:creationId xmlns:a16="http://schemas.microsoft.com/office/drawing/2014/main" id="{10BD154A-4986-4248-ABC3-AB1AD74AD22F}"/>
              </a:ext>
            </a:extLst>
          </p:cNvPr>
          <p:cNvSpPr/>
          <p:nvPr/>
        </p:nvSpPr>
        <p:spPr bwMode="auto">
          <a:xfrm>
            <a:off x="4265728" y="4169636"/>
            <a:ext cx="1314384" cy="461665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rgbClr val="7030A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8F5C4310-C645-4430-BD2E-64A0DDD92C0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959728" y="2902025"/>
          <a:ext cx="612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1195968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590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9315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80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00D6FFD-5A38-4D15-A6BB-AF67ED77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2A06-65C4-4223-8832-F41D30CFC58C}" type="slidenum">
              <a:rPr lang="zh-TW" altLang="en-US" smtClean="0"/>
              <a:pPr/>
              <a:t>7</a:t>
            </a:fld>
            <a:endParaRPr lang="en-US" altLang="zh-TW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614C0805-5592-406C-BFB9-CA3CE638D67E}"/>
              </a:ext>
            </a:extLst>
          </p:cNvPr>
          <p:cNvSpPr txBox="1">
            <a:spLocks/>
          </p:cNvSpPr>
          <p:nvPr/>
        </p:nvSpPr>
        <p:spPr bwMode="auto">
          <a:xfrm>
            <a:off x="685800" y="332656"/>
            <a:ext cx="2962172" cy="132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</a:t>
            </a: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(2)</a:t>
            </a: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</a:rPr>
              <a:t>40 30 20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E12CAE1-BC65-4BD8-9FA6-A8541C4DAC3E}"/>
              </a:ext>
            </a:extLst>
          </p:cNvPr>
          <p:cNvSpPr/>
          <p:nvPr/>
        </p:nvSpPr>
        <p:spPr>
          <a:xfrm>
            <a:off x="685800" y="1864296"/>
            <a:ext cx="1192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加入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20: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6" name="箭號: 弧形下彎 15">
            <a:extLst>
              <a:ext uri="{FF2B5EF4-FFF2-40B4-BE49-F238E27FC236}">
                <a16:creationId xmlns:a16="http://schemas.microsoft.com/office/drawing/2014/main" id="{0C71B78B-0D9C-4820-8505-E2DF5816AE33}"/>
              </a:ext>
            </a:extLst>
          </p:cNvPr>
          <p:cNvSpPr/>
          <p:nvPr/>
        </p:nvSpPr>
        <p:spPr bwMode="auto">
          <a:xfrm>
            <a:off x="2987824" y="1809136"/>
            <a:ext cx="787975" cy="461665"/>
          </a:xfrm>
          <a:prstGeom prst="curvedDownArrow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rgbClr val="7030A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71148524-9987-4AB2-883F-B6B156D933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23728" y="2420888"/>
          <a:ext cx="428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119596815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953788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22481590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1386836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539448175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3571327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059972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50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904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N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</a:rPr>
                        <a:t>Y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315955"/>
                  </a:ext>
                </a:extLst>
              </a:tr>
            </a:tbl>
          </a:graphicData>
        </a:graphic>
      </p:graphicFrame>
      <p:sp>
        <p:nvSpPr>
          <p:cNvPr id="13" name="箭號: 弧形下彎 12">
            <a:extLst>
              <a:ext uri="{FF2B5EF4-FFF2-40B4-BE49-F238E27FC236}">
                <a16:creationId xmlns:a16="http://schemas.microsoft.com/office/drawing/2014/main" id="{52ADB76E-33F7-4E5E-9DC6-AC07B0F20AEE}"/>
              </a:ext>
            </a:extLst>
          </p:cNvPr>
          <p:cNvSpPr/>
          <p:nvPr/>
        </p:nvSpPr>
        <p:spPr bwMode="auto">
          <a:xfrm>
            <a:off x="4178012" y="1809136"/>
            <a:ext cx="1978164" cy="461665"/>
          </a:xfrm>
          <a:prstGeom prst="curvedDownArrow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rgbClr val="7030A0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188FC3F-0F30-48A6-886A-9A5FF84B5B3E}"/>
              </a:ext>
            </a:extLst>
          </p:cNvPr>
          <p:cNvSpPr/>
          <p:nvPr/>
        </p:nvSpPr>
        <p:spPr>
          <a:xfrm>
            <a:off x="685800" y="5013176"/>
            <a:ext cx="2023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+mn-ea"/>
              </a:rPr>
              <a:t>最終結果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:</a:t>
            </a:r>
            <a:r>
              <a:rPr lang="zh-TW" altLang="en-US" dirty="0">
                <a:latin typeface="Times New Roman" panose="02020603050405020304" pitchFamily="18" charset="0"/>
                <a:ea typeface="+mn-ea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+mn-ea"/>
              </a:rPr>
              <a:t>NO</a:t>
            </a:r>
            <a:endParaRPr lang="zh-TW" altLang="en-US" dirty="0">
              <a:latin typeface="Times New Roman" panose="02020603050405020304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506039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8186</TotalTime>
  <Words>455</Words>
  <Application>Microsoft Office PowerPoint</Application>
  <PresentationFormat>如螢幕大小 (4:3)</PresentationFormat>
  <Paragraphs>157</Paragraphs>
  <Slides>7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10664: Luggage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GaryC</cp:lastModifiedBy>
  <cp:revision>224</cp:revision>
  <dcterms:created xsi:type="dcterms:W3CDTF">1601-01-01T00:00:00Z</dcterms:created>
  <dcterms:modified xsi:type="dcterms:W3CDTF">2018-10-10T05:32:15Z</dcterms:modified>
</cp:coreProperties>
</file>