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594" id="{6AE1EF1B-F576-4637-9C0C-13C8EE0A9ECC}">
          <p14:sldIdLst/>
        </p14:section>
        <p14:section name="11220" id="{08F7E8B8-6531-4070-A3B5-62FB17B80898}">
          <p14:sldIdLst/>
        </p14:section>
        <p14:section name="10221" id="{E8120C53-7E64-4801-B269-A35BCB009D43}">
          <p14:sldIdLst>
            <p14:sldId id="307"/>
            <p14:sldId id="309"/>
            <p14:sldId id="310"/>
          </p14:sldIdLst>
        </p14:section>
        <p14:section name="846" id="{DD0BD4AB-B0AD-4DC5-9BDD-777BD1AC7E83}">
          <p14:sldIdLst/>
        </p14:section>
        <p14:section name="1056" id="{D6986F79-27A5-4DE6-BF6F-061F95917CC6}">
          <p14:sldIdLst/>
        </p14:section>
        <p14:section name="10810" id="{CE523FE4-7DE3-43B8-9F29-2D65DDD1A24A}">
          <p14:sldIdLst/>
        </p14:section>
        <p14:section name="12096" id="{D3EE7655-8E1A-4EB6-B5B8-0DD85FEF6D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  <a:srgbClr val="FFE267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8" autoAdjust="0"/>
    <p:restoredTop sz="88035" autoAdjust="0"/>
  </p:normalViewPr>
  <p:slideViewPr>
    <p:cSldViewPr>
      <p:cViewPr varScale="1">
        <p:scale>
          <a:sx n="100" d="100"/>
          <a:sy n="100" d="100"/>
        </p:scale>
        <p:origin x="21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1FAB7-77F6-4C52-B06E-684285C866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016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F408D1D-9195-482C-8F3E-972C49A8C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49854F9-A6D8-4F70-A231-4087BCAEB5DE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986528D-1DC4-4D03-BC02-8FF6446D6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853A367-18E2-46FC-B309-48B2ACDED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E97EC57-28E9-41B5-A6C4-4866BE259D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877D0AE-C610-4758-8804-3491AE68A36A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A472136-8AC8-487E-B7B9-FE8FF3C45A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FC37B5A-D4D9-443B-ACD5-2A8E191AE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602D8-FB89-4FE9-9775-AA4EDA295DB5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32FD31-2C27-40D7-8020-41BBC42427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87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80EB-67F8-4D5A-A6EA-CF3110246DB2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E4025-01EF-4155-A3F7-C984EAC00DA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131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A2AF-D376-493F-AB16-1179C2148E9D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970B-1E8A-44B7-99C6-C0C2257C75C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485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6D60-10BE-44DC-8E3B-78A3450589A5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F9BEB-24CD-4803-A5F3-5AC4DF6964A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3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9641-2F70-420B-9078-45E2783C5BE1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3ECD4-3542-4741-A8D5-817A80B29F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1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7635-E5D0-4FC0-B12A-BC52EF7509D4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65B60-B948-4537-9FF8-D0BA2E473E2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48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95B5-18CF-4208-BF13-FC5FDE11CDA7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A00C5-6386-43A8-B4C4-5AC9294459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761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9264-01EB-4A0D-ADAD-6AA59D7585EB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6AE1D-D72B-45C2-B93E-90F98683CE9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798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B6E3-9C0A-41FF-87F1-2D6439BCE6BD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AF8EE-5532-4E54-970E-B5FB300842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6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2E1B3-B82E-4160-A27F-4FCBB7473CFA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4AF3-9C62-4536-9510-C77CC70B07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7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1FD0-523E-44CD-BD94-ECF2F76FD529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A986-BF72-400A-AAAC-34B7FE8A5E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714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4AE525E-0EF1-43AF-B3F2-61E9809E340D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1AA518DA-6B3B-4B8D-A24A-2752A068269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65941F3-5FE0-4A92-9E4F-73C99F7B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74D352-E9CE-4AC4-B4F9-679C45DC16B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C3B87E0-701D-43CA-BD25-48C0F3B5C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10221: </a:t>
            </a:r>
            <a:r>
              <a:rPr lang="en-US" altLang="zh-TW" b="1">
                <a:latin typeface="Times New Roman" panose="02020603050405020304" pitchFamily="18" charset="0"/>
                <a:cs typeface="Times New Roman" panose="02020603050405020304" pitchFamily="18" charset="0"/>
              </a:rPr>
              <a:t>Satellites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DEE5CF8-D1CF-4581-8080-B80DDEA57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221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Satellites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賴冠霖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19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已知地球半徑為</a:t>
            </a:r>
            <a:r>
              <a:rPr lang="en-US" altLang="zh-TW" sz="2400" dirty="0">
                <a:latin typeface="Times New Roman" panose="02020603050405020304" pitchFamily="18" charset="0"/>
              </a:rPr>
              <a:t>6440km</a:t>
            </a:r>
            <a:r>
              <a:rPr lang="zh-TW" altLang="en-US" sz="2400" dirty="0">
                <a:latin typeface="Times New Roman" panose="02020603050405020304" pitchFamily="18" charset="0"/>
              </a:rPr>
              <a:t>，假定兩衛星在同樣的圓形軌道，題目給出軌道和地球表面的距離，以及由地球中心為圓心，衛星形成的角度，計算兩衛星直線距離和軌道距離。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B1A33EB3-4DF6-43B1-A5F7-D1D31934F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7FBBD6-B45A-424F-8739-3A0CAB734D2D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BFCAF54-B108-484C-9F43-C2B0F7344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700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deg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124.616509 124.614927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700 60 min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124.616509 124.614927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1.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60 min = 1 deg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2.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PI = </a:t>
            </a:r>
            <a:r>
              <a:rPr lang="en-US" altLang="zh-TW" sz="2400" dirty="0" err="1">
                <a:latin typeface="Times New Roman" panose="02020603050405020304" pitchFamily="18" charset="0"/>
              </a:rPr>
              <a:t>atan</a:t>
            </a:r>
            <a:r>
              <a:rPr lang="en-US" altLang="zh-TW" sz="2400" dirty="0">
                <a:latin typeface="Times New Roman" panose="02020603050405020304" pitchFamily="18" charset="0"/>
              </a:rPr>
              <a:t>(1)*4 = </a:t>
            </a:r>
            <a:r>
              <a:rPr lang="en-US" altLang="zh-TW" sz="2400" dirty="0" err="1">
                <a:latin typeface="Times New Roman" panose="02020603050405020304" pitchFamily="18" charset="0"/>
              </a:rPr>
              <a:t>asin</a:t>
            </a:r>
            <a:r>
              <a:rPr lang="en-US" altLang="zh-TW" sz="2400" dirty="0">
                <a:latin typeface="Times New Roman" panose="02020603050405020304" pitchFamily="18" charset="0"/>
              </a:rPr>
              <a:t>(1)*2 = </a:t>
            </a:r>
            <a:r>
              <a:rPr lang="en-US" altLang="zh-TW" sz="2400" dirty="0" err="1">
                <a:latin typeface="Times New Roman" panose="02020603050405020304" pitchFamily="18" charset="0"/>
              </a:rPr>
              <a:t>acos</a:t>
            </a:r>
            <a:r>
              <a:rPr lang="en-US" altLang="zh-TW" sz="2400" dirty="0">
                <a:latin typeface="Times New Roman" panose="02020603050405020304" pitchFamily="18" charset="0"/>
              </a:rPr>
              <a:t>(0)*2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3.</a:t>
            </a:r>
            <a:r>
              <a:rPr lang="zh-TW" altLang="en-US" sz="2400" dirty="0">
                <a:latin typeface="Times New Roman" panose="02020603050405020304" pitchFamily="18" charset="0"/>
              </a:rPr>
              <a:t> 角度 * </a:t>
            </a:r>
            <a:r>
              <a:rPr lang="en-US" altLang="zh-TW" sz="2400" dirty="0">
                <a:latin typeface="Times New Roman" panose="02020603050405020304" pitchFamily="18" charset="0"/>
              </a:rPr>
              <a:t>PI / 180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弧度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圓弧長度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2*PI*(700+6440)*1/360 = 124.616509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直線距離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(700+6440)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sin(1*PI / 180 / 2) = 124.614927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局部圓 3">
            <a:extLst>
              <a:ext uri="{FF2B5EF4-FFF2-40B4-BE49-F238E27FC236}">
                <a16:creationId xmlns:a16="http://schemas.microsoft.com/office/drawing/2014/main" id="{188FE560-EEA4-4896-A29A-2CD0A5AFB4B4}"/>
              </a:ext>
            </a:extLst>
          </p:cNvPr>
          <p:cNvSpPr/>
          <p:nvPr/>
        </p:nvSpPr>
        <p:spPr bwMode="auto">
          <a:xfrm>
            <a:off x="3538538" y="3182938"/>
            <a:ext cx="3554412" cy="3414712"/>
          </a:xfrm>
          <a:prstGeom prst="pie">
            <a:avLst>
              <a:gd name="adj1" fmla="val 638613"/>
              <a:gd name="adj2" fmla="val 5929657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zh-TW" altLang="en-US"/>
          </a:p>
        </p:txBody>
      </p:sp>
      <p:cxnSp>
        <p:nvCxnSpPr>
          <p:cNvPr id="6149" name="直線接點 5">
            <a:extLst>
              <a:ext uri="{FF2B5EF4-FFF2-40B4-BE49-F238E27FC236}">
                <a16:creationId xmlns:a16="http://schemas.microsoft.com/office/drawing/2014/main" id="{311BBC8F-2A63-48CC-9154-C2290753A59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51425" y="5221288"/>
            <a:ext cx="2016125" cy="136842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" name="直線接點 8">
            <a:extLst>
              <a:ext uri="{FF2B5EF4-FFF2-40B4-BE49-F238E27FC236}">
                <a16:creationId xmlns:a16="http://schemas.microsoft.com/office/drawing/2014/main" id="{6C433DF1-DC93-4AAA-9438-CED5F365291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14950" y="4889500"/>
            <a:ext cx="744538" cy="10160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7A8996D-CA9E-45EC-9346-AA047719CB9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95632" y="5305222"/>
            <a:ext cx="744820" cy="461665"/>
          </a:xfrm>
          <a:prstGeom prst="rect">
            <a:avLst/>
          </a:prstGeom>
          <a:blipFill>
            <a:blip r:embed="rId3"/>
            <a:stretch>
              <a:fillRect b="-19737"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cxnSp>
        <p:nvCxnSpPr>
          <p:cNvPr id="6153" name="直線接點 13">
            <a:extLst>
              <a:ext uri="{FF2B5EF4-FFF2-40B4-BE49-F238E27FC236}">
                <a16:creationId xmlns:a16="http://schemas.microsoft.com/office/drawing/2014/main" id="{E310E540-5384-4849-8CAB-7D56AF373518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6825" y="4889500"/>
            <a:ext cx="238125" cy="1700213"/>
          </a:xfrm>
          <a:prstGeom prst="lin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4" name="流程圖: 接點 16">
            <a:extLst>
              <a:ext uri="{FF2B5EF4-FFF2-40B4-BE49-F238E27FC236}">
                <a16:creationId xmlns:a16="http://schemas.microsoft.com/office/drawing/2014/main" id="{B5FABD56-DFB7-44AB-816D-89E18E66F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7613" y="6480175"/>
            <a:ext cx="134937" cy="146050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6155" name="流程圖: 接點 19">
            <a:extLst>
              <a:ext uri="{FF2B5EF4-FFF2-40B4-BE49-F238E27FC236}">
                <a16:creationId xmlns:a16="http://schemas.microsoft.com/office/drawing/2014/main" id="{A98D4A55-2AD7-4026-BAB9-3187F7DE3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5148263"/>
            <a:ext cx="134938" cy="146050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0465642-F65B-4105-9C83-588441DA4FFA}"/>
              </a:ext>
            </a:extLst>
          </p:cNvPr>
          <p:cNvSpPr txBox="1"/>
          <p:nvPr/>
        </p:nvSpPr>
        <p:spPr>
          <a:xfrm>
            <a:off x="3567419" y="5397500"/>
            <a:ext cx="1442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700+6440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>
            <a:extLst>
              <a:ext uri="{FF2B5EF4-FFF2-40B4-BE49-F238E27FC236}">
                <a16:creationId xmlns:a16="http://schemas.microsoft.com/office/drawing/2014/main" id="{B9265E48-C9CA-46A3-A744-A19A8BF50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195" name="內容版面配置區 2">
            <a:extLst>
              <a:ext uri="{FF2B5EF4-FFF2-40B4-BE49-F238E27FC236}">
                <a16:creationId xmlns:a16="http://schemas.microsoft.com/office/drawing/2014/main" id="{D702653F-462A-4202-9EDC-9D78853D43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記得相關數學知識的情況下</a:t>
            </a:r>
            <a:b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           用暴力法直接計算即可</a:t>
            </a:r>
            <a:endParaRPr lang="zh-TW" altLang="en-US" sz="2400" b="1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>
                <a:latin typeface="Times New Roman" panose="02020603050405020304" pitchFamily="18" charset="0"/>
              </a:rPr>
              <a:t>  	</a:t>
            </a:r>
            <a:r>
              <a:rPr lang="en-US" altLang="zh-TW" sz="2400">
                <a:latin typeface="Times New Roman" panose="02020603050405020304" pitchFamily="18" charset="0"/>
              </a:rPr>
              <a:t>	Q:</a:t>
            </a:r>
            <a:r>
              <a:rPr lang="zh-TW" altLang="en-US" sz="2400">
                <a:latin typeface="Times New Roman" panose="02020603050405020304" pitchFamily="18" charset="0"/>
              </a:rPr>
              <a:t> 到底到小數點後幾位才會</a:t>
            </a:r>
            <a:r>
              <a:rPr lang="en-US" altLang="zh-TW" sz="2400">
                <a:latin typeface="Times New Roman" panose="02020603050405020304" pitchFamily="18" charset="0"/>
              </a:rPr>
              <a:t>AC</a:t>
            </a:r>
            <a:r>
              <a:rPr lang="zh-TW" altLang="en-US" sz="2400">
                <a:latin typeface="Times New Roman" panose="02020603050405020304" pitchFamily="18" charset="0"/>
              </a:rPr>
              <a:t>呢</a:t>
            </a:r>
            <a:r>
              <a:rPr lang="en-US" altLang="zh-TW" sz="2400">
                <a:latin typeface="Times New Roman" panose="02020603050405020304" pitchFamily="18" charset="0"/>
              </a:rPr>
              <a:t>??</a:t>
            </a:r>
            <a:br>
              <a:rPr lang="en-US" altLang="zh-TW" sz="2400">
                <a:latin typeface="Times New Roman" panose="02020603050405020304" pitchFamily="18" charset="0"/>
              </a:rPr>
            </a:br>
            <a:r>
              <a:rPr lang="en-US" altLang="zh-TW" sz="2400">
                <a:latin typeface="Times New Roman" panose="02020603050405020304" pitchFamily="18" charset="0"/>
              </a:rPr>
              <a:t>	A:</a:t>
            </a:r>
            <a:r>
              <a:rPr lang="zh-TW" altLang="en-US" sz="2400">
                <a:latin typeface="Times New Roman" panose="02020603050405020304" pitchFamily="18" charset="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</a:rPr>
              <a:t>11</a:t>
            </a:r>
            <a:r>
              <a:rPr lang="zh-TW" altLang="en-US" sz="2400">
                <a:latin typeface="Times New Roman" panose="02020603050405020304" pitchFamily="18" charset="0"/>
              </a:rPr>
              <a:t>位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3.14159265359</a:t>
            </a:r>
            <a:endParaRPr lang="zh-TW" altLang="en-US" sz="2400"/>
          </a:p>
        </p:txBody>
      </p:sp>
      <p:sp>
        <p:nvSpPr>
          <p:cNvPr id="8196" name="投影片編號版面配置區 3">
            <a:extLst>
              <a:ext uri="{FF2B5EF4-FFF2-40B4-BE49-F238E27FC236}">
                <a16:creationId xmlns:a16="http://schemas.microsoft.com/office/drawing/2014/main" id="{D9BB7D31-5B08-442D-8707-648CC5A7E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7A8A01-D696-46D7-BD7B-2AD854D83BD8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6361</TotalTime>
  <Words>105</Words>
  <Application>Microsoft Office PowerPoint</Application>
  <PresentationFormat>如螢幕大小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10221: Satellites 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GaryC</cp:lastModifiedBy>
  <cp:revision>235</cp:revision>
  <dcterms:created xsi:type="dcterms:W3CDTF">1601-01-01T00:00:00Z</dcterms:created>
  <dcterms:modified xsi:type="dcterms:W3CDTF">2019-06-14T09:29:37Z</dcterms:modified>
</cp:coreProperties>
</file>