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DA92E-C85D-48D4-A986-B40F51AC28EE}" type="datetimeFigureOut">
              <a:rPr lang="zh-TW" altLang="en-US" smtClean="0"/>
              <a:t>2017/6/14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1F2D2-9006-4DF7-8C97-340CDF8AAD2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61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ACE0B44-A64E-4A6F-A93B-B7A619F5EB96}" type="slidenum">
              <a:rPr lang="zh-TW" altLang="en-US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zh-TW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99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1B2868F-CBB8-49D1-BACE-9154A22177FB}" type="slidenum">
              <a:rPr lang="zh-TW" altLang="en-US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zh-TW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308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1B2868F-CBB8-49D1-BACE-9154A22177FB}" type="slidenum">
              <a:rPr lang="zh-TW" altLang="en-US">
                <a:solidFill>
                  <a:srgbClr val="000000"/>
                </a:solidFill>
                <a:latin typeface="Tahom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zh-TW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solidFill>
            <a:srgbClr val="FFFFFF"/>
          </a:solidFill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0236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2438402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zh-TW" altLang="en-US" sz="24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zh-TW" altLang="en-US" sz="2400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0707C-183A-4F2A-B073-1159451CDFBB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>
                <a:solidFill>
                  <a:srgbClr val="00E4A8"/>
                </a:solidFill>
              </a:rPr>
              <a:t>1</a:t>
            </a:r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293B22-0DDE-4364-963B-D31AB7A493F4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30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DF5E-F580-450F-85D0-283BD9368338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509709-928B-4E0F-92DB-EA248B5EA99B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240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6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1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D528C-0F72-4DDA-8965-505FBC92D91F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47BC9-9BDD-4F8E-BF6C-542ED84AB7E1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67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27D86-5C61-4A79-A5EA-7316E21750AD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8144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A73AA-4DAB-40C7-8D15-6E3216D7D01B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A3BD8-2074-44B7-A5C1-2178E2678DF5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3702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4C8C6-A9F0-4BA6-8776-AD5938EB0D43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537EC-ECA5-422A-A0F2-535F7B4EA52B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763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2E224-F92D-4BB0-8E4E-ABD55ACCEE79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23D947-B4D2-459E-811D-116C34AB7A1C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56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A943EB-C7AC-46BD-9E38-D09FD34BB2A1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A344FF-89C6-45C9-A928-3324FF79ABE4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564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11972-27A8-43D8-87A2-6EFD232CAF0E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7EB9F-57FC-4B2D-A343-5AB2C4CEF374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88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84706-AEF8-4CE3-A3F6-292445927769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CFD4C-033F-405D-81F7-CED468FE1572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6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46C48-6718-4057-8098-322730DB0445}" type="datetime1">
              <a:rPr lang="zh-TW" altLang="en-US">
                <a:solidFill>
                  <a:srgbClr val="00E4A8"/>
                </a:solidFill>
              </a:rPr>
              <a:pPr>
                <a:defRPr/>
              </a:pPr>
              <a:t>2017/6/14</a:t>
            </a:fld>
            <a:endParaRPr lang="en-US" altLang="zh-TW">
              <a:solidFill>
                <a:srgbClr val="00E4A8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00E4A8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6812C-4AF7-4D9D-8D47-31470DBBA78F}" type="slidenum">
              <a:rPr lang="zh-TW" altLang="en-US">
                <a:solidFill>
                  <a:srgbClr val="00E4A8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00E4A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51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E0A3C7-4406-4AA3-BA64-FDE976CC4CD5}" type="datetime1">
              <a:rPr lang="zh-TW" altLang="en-US">
                <a:solidFill>
                  <a:srgbClr val="00E4A8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2017/6/14</a:t>
            </a:fld>
            <a:endParaRPr lang="en-US" altLang="zh-TW">
              <a:solidFill>
                <a:srgbClr val="00E4A8"/>
              </a:solidFill>
              <a:ea typeface="新細明體" panose="02020500000000000000" pitchFamily="18" charset="-120"/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zh-TW" altLang="en-US">
              <a:solidFill>
                <a:srgbClr val="00E4A8"/>
              </a:solidFill>
              <a:ea typeface="新細明體" panose="02020500000000000000" pitchFamily="18" charset="-120"/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AC73DC-DB64-46CD-87C9-248665D8F872}" type="slidenum">
              <a:rPr lang="zh-TW" altLang="en-US">
                <a:solidFill>
                  <a:srgbClr val="00E4A8"/>
                </a:solidFill>
                <a:ea typeface="新細明體" panose="02020500000000000000" pitchFamily="18" charset="-12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>
              <a:solidFill>
                <a:srgbClr val="00E4A8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49232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latin typeface="Times New Roman" panose="02020603050405020304" pitchFamily="18" charset="0"/>
              </a:rPr>
              <a:t>10056: What is the Probability?</a:t>
            </a:r>
            <a:endParaRPr lang="en-US" altLang="zh-TW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★☆☆☆☆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10056: What is the Probability?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李協彥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17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5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 dirty="0">
                <a:latin typeface="Times New Roman" panose="02020603050405020304" pitchFamily="18" charset="0"/>
              </a:rPr>
              <a:t>23</a:t>
            </a:r>
            <a:r>
              <a:rPr lang="zh-TW" altLang="en-US" sz="2400" dirty="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有一個骰子，骰了之後達成獲勝條件的機率為</a:t>
            </a:r>
            <a:r>
              <a:rPr lang="en-US" altLang="zh-TW" sz="2400" dirty="0">
                <a:latin typeface="Times New Roman" panose="02020603050405020304" pitchFamily="18" charset="0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</a:rPr>
              <a:t>，現在有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個玩家輪流骰這個骰子，順序是由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，再從</a:t>
            </a:r>
            <a:r>
              <a:rPr lang="en-US" altLang="zh-TW" sz="2400" dirty="0">
                <a:latin typeface="Times New Roman" panose="02020603050405020304" pitchFamily="18" charset="0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</a:rPr>
              <a:t>到</a:t>
            </a:r>
            <a:r>
              <a:rPr lang="en-US" altLang="zh-TW" sz="2400" dirty="0">
                <a:latin typeface="Times New Roman" panose="02020603050405020304" pitchFamily="18" charset="0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</a:rPr>
              <a:t>，直到有人獲勝為止，此題要求出第</a:t>
            </a:r>
            <a:r>
              <a:rPr lang="en-US" altLang="zh-TW" sz="2400" dirty="0">
                <a:latin typeface="Times New Roman" panose="02020603050405020304" pitchFamily="18" charset="0"/>
              </a:rPr>
              <a:t>I</a:t>
            </a:r>
            <a:r>
              <a:rPr lang="zh-TW" altLang="en-US" sz="2400" dirty="0">
                <a:latin typeface="Times New Roman" panose="02020603050405020304" pitchFamily="18" charset="0"/>
              </a:rPr>
              <a:t>個人獲勝的機率，四捨五入到小數點後四</a:t>
            </a:r>
            <a:r>
              <a:rPr lang="zh-TW" altLang="en-US" sz="2400" dirty="0">
                <a:latin typeface="Times New Roman" panose="02020603050405020304" pitchFamily="18" charset="0"/>
              </a:rPr>
              <a:t>位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endParaRPr lang="zh-TW" altLang="en-US" sz="2400" dirty="0">
              <a:latin typeface="Times New Roman" panose="02020603050405020304" pitchFamily="18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51509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2"/>
                <a:ext cx="8077200" cy="5622925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題意範例：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0.166666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0.5455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2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0.166666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 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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0.4545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:endParaRPr lang="zh-TW" altLang="en-US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解法：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推導出機率公式後，帶入測資即可求出答案。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11430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	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11430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第一輪獲勝：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11430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第二輪獲勝：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11430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第三輪獲勝：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(1−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TW" sz="2400" i="1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TW" sz="2400" i="1">
                        <a:latin typeface="Cambria Math" panose="02040503050406030204" pitchFamily="18" charset="0"/>
                      </a:rPr>
                      <m:t>∗</m:t>
                    </m:r>
                    <m:r>
                      <a:rPr lang="en-US" altLang="zh-TW" sz="2400" i="1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endParaRPr lang="zh-TW" altLang="en-US" sz="2400" dirty="0">
                  <a:latin typeface="Times New Roman" panose="02020603050405020304" pitchFamily="18" charset="0"/>
                </a:endParaRPr>
              </a:p>
              <a:p>
                <a:pPr marL="114300" indent="0" eaLnBrk="1" hangingPunct="1">
                  <a:lnSpc>
                    <a:spcPct val="90000"/>
                  </a:lnSpc>
                  <a:buNone/>
                </a:pPr>
                <a:endParaRPr lang="zh-TW" altLang="en-US" sz="2400" dirty="0">
                  <a:latin typeface="Times New Roman" panose="02020603050405020304" pitchFamily="18" charset="0"/>
                </a:endParaRPr>
              </a:p>
              <a:p>
                <a:pPr marL="114300" indent="0" eaLnBrk="1" hangingPunct="1">
                  <a:lnSpc>
                    <a:spcPct val="90000"/>
                  </a:lnSpc>
                  <a:buNone/>
                </a:pPr>
                <a:endParaRPr lang="zh-TW" altLang="en-US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5622925"/>
              </a:xfrm>
              <a:blipFill rotWithShape="0">
                <a:blip r:embed="rId3"/>
                <a:stretch>
                  <a:fillRect l="-151" t="-15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字方塊 3"/>
          <p:cNvSpPr txBox="1">
            <a:spLocks noChangeArrowheads="1"/>
          </p:cNvSpPr>
          <p:nvPr/>
        </p:nvSpPr>
        <p:spPr bwMode="auto">
          <a:xfrm>
            <a:off x="4280695" y="4149080"/>
            <a:ext cx="2778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>
                <a:solidFill>
                  <a:srgbClr val="000000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>
                <a:solidFill>
                  <a:srgbClr val="000000"/>
                </a:solidFill>
              </a:rPr>
              <a:t>.</a:t>
            </a:r>
          </a:p>
        </p:txBody>
      </p:sp>
      <p:cxnSp>
        <p:nvCxnSpPr>
          <p:cNvPr id="5" name="直線接點 4"/>
          <p:cNvCxnSpPr>
            <a:cxnSpLocks noChangeShapeType="1"/>
          </p:cNvCxnSpPr>
          <p:nvPr/>
        </p:nvCxnSpPr>
        <p:spPr bwMode="auto">
          <a:xfrm>
            <a:off x="1116015" y="5516563"/>
            <a:ext cx="6618287" cy="0"/>
          </a:xfrm>
          <a:prstGeom prst="line">
            <a:avLst/>
          </a:prstGeom>
          <a:noFill/>
          <a:ln w="28575" algn="ctr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6" name="加號 5"/>
          <p:cNvSpPr/>
          <p:nvPr/>
        </p:nvSpPr>
        <p:spPr bwMode="auto">
          <a:xfrm>
            <a:off x="971552" y="4699000"/>
            <a:ext cx="720725" cy="666750"/>
          </a:xfrm>
          <a:prstGeom prst="mathPlus">
            <a:avLst>
              <a:gd name="adj1" fmla="val 11720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en-US" sz="2400">
              <a:solidFill>
                <a:srgbClr val="000000"/>
              </a:solidFill>
              <a:ea typeface="新細明體" panose="02020500000000000000" pitchFamily="18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/>
              <p:cNvSpPr txBox="1"/>
              <p:nvPr/>
            </p:nvSpPr>
            <p:spPr>
              <a:xfrm>
                <a:off x="1333953" y="5760223"/>
                <a:ext cx="5918223" cy="8292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zh-TW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kumimoji="1" lang="en-US" altLang="zh-TW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unc>
                        <m:funcPr>
                          <m:ctrlPr>
                            <a:rPr kumimoji="1" lang="en-US" altLang="zh-TW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kumimoji="1" lang="en-US" altLang="zh-TW" sz="240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e>
                                <m:sup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num>
                            <m:den>
                              <m: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  <m:r>
                            <a:rPr kumimoji="1" lang="en-US" altLang="zh-TW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den>
                          </m:f>
                          <m:r>
                            <a:rPr kumimoji="1" lang="en-US" altLang="zh-TW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  <m: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num>
                            <m:den>
                              <m:r>
                                <a:rPr kumimoji="1" lang="en-US" altLang="zh-TW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(1−</m:t>
                                  </m:r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kumimoji="1" lang="en-US" altLang="zh-TW" sz="24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endParaRPr kumimoji="1" lang="zh-TW" altLang="en-US" sz="2400" dirty="0">
                  <a:solidFill>
                    <a:srgbClr val="000000"/>
                  </a:solidFill>
                  <a:ea typeface="新細明體" panose="02020500000000000000" pitchFamily="18" charset="-120"/>
                </a:endParaRPr>
              </a:p>
            </p:txBody>
          </p:sp>
        </mc:Choice>
        <mc:Fallback xmlns="">
          <p:sp>
            <p:nvSpPr>
              <p:cNvPr id="7" name="文字方塊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951" y="5760223"/>
                <a:ext cx="5918223" cy="829266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523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219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381000" y="685802"/>
                <a:ext cx="8077200" cy="6055567"/>
              </a:xfrm>
            </p:spPr>
            <p:txBody>
              <a:bodyPr/>
              <a:lstStyle/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解法範例：</a:t>
                </a:r>
                <a:endParaRPr lang="en-US" altLang="zh-TW" sz="2400" dirty="0">
                  <a:latin typeface="Times New Roman" panose="02020603050405020304" pitchFamily="18" charset="0"/>
                  <a:sym typeface="Wingdings" panose="05000000000000000000" pitchFamily="2" charset="2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endParaRPr lang="en-US" altLang="zh-TW" sz="2400" b="1" dirty="0">
                  <a:solidFill>
                    <a:srgbClr val="3BA943"/>
                  </a:solidFill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  <a:sym typeface="Wingdings" panose="05000000000000000000" pitchFamily="2" charset="2"/>
                  </a:rPr>
                  <a:t>		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0.166666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1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	</a:t>
                </a:r>
                <a:r>
                  <a:rPr lang="en-US" altLang="zh-TW" sz="2400" dirty="0"/>
                  <a:t>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(1−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0.166666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1−1</m:t>
                            </m:r>
                          </m:sup>
                        </m:s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∗0.166666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(1−0.166666)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</a:rPr>
                  <a:t>=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0.5455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0.166666</a:t>
                </a:r>
                <a:r>
                  <a:rPr lang="zh-TW" altLang="en-US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  <a:sym typeface="Wingdings" panose="05000000000000000000" pitchFamily="2" charset="2"/>
                  </a:rPr>
                  <a:t>2		</a:t>
                </a: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(1−0.166666)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∗0.166666</m:t>
                        </m:r>
                      </m:num>
                      <m:den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(1−0.166666)</m:t>
                            </m:r>
                          </m:e>
                          <m:sup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b="1" dirty="0">
                    <a:latin typeface="Times New Roman" panose="02020603050405020304" pitchFamily="18" charset="0"/>
                  </a:rPr>
                  <a:t>=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0.4545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zh-TW" altLang="en-US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</a:pPr>
                <a:r>
                  <a:rPr lang="zh-TW" altLang="en-US" sz="2400" b="1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討論：</a:t>
                </a:r>
              </a:p>
              <a:p>
                <a:pPr eaLnBrk="1" hangingPunct="1">
                  <a:lnSpc>
                    <a:spcPct val="90000"/>
                  </a:lnSpc>
                  <a:buFont typeface="Wingdings" panose="05000000000000000000" pitchFamily="2" charset="2"/>
                  <a:buNone/>
                </a:pPr>
                <a:r>
                  <a:rPr lang="zh-TW" altLang="en-US" sz="2400" dirty="0">
                    <a:latin typeface="Times New Roman" panose="02020603050405020304" pitchFamily="18" charset="0"/>
                  </a:rPr>
                  <a:t>	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	 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題目要求要輸出到小數點後四位。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	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printf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(“%</a:t>
                </a:r>
                <a:r>
                  <a:rPr lang="en-US" altLang="zh-TW" sz="240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.4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lf\n”,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ans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);</a:t>
                </a: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	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cout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&lt;&lt; </a:t>
                </a:r>
                <a:r>
                  <a:rPr lang="en-US" altLang="zh-TW" sz="240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fixed &lt;&lt; </a:t>
                </a:r>
                <a:r>
                  <a:rPr lang="en-US" altLang="zh-TW" sz="2400" dirty="0" err="1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setprecision</a:t>
                </a:r>
                <a:r>
                  <a:rPr lang="en-US" altLang="zh-TW" sz="2400" dirty="0">
                    <a:solidFill>
                      <a:srgbClr val="3BA943"/>
                    </a:solidFill>
                    <a:latin typeface="Times New Roman" panose="02020603050405020304" pitchFamily="18" charset="0"/>
                  </a:rPr>
                  <a:t>(4) 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&lt;&lt; 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ans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 &lt;&lt; </a:t>
                </a:r>
                <a:r>
                  <a:rPr lang="en-US" altLang="zh-TW" sz="2400" dirty="0" err="1">
                    <a:latin typeface="Times New Roman" panose="02020603050405020304" pitchFamily="18" charset="0"/>
                  </a:rPr>
                  <a:t>endl</a:t>
                </a:r>
                <a:r>
                  <a:rPr lang="en-US" altLang="zh-TW" sz="2400" dirty="0">
                    <a:latin typeface="Times New Roman" panose="02020603050405020304" pitchFamily="18" charset="0"/>
                  </a:rPr>
                  <a:t>;</a:t>
                </a:r>
              </a:p>
              <a:p>
                <a:pPr eaLnBrk="1" hangingPunct="1">
                  <a:lnSpc>
                    <a:spcPct val="90000"/>
                  </a:lnSpc>
                  <a:buNone/>
                </a:pPr>
                <a:endParaRPr lang="en-US" altLang="zh-TW" sz="2400" dirty="0">
                  <a:latin typeface="Times New Roman" panose="02020603050405020304" pitchFamily="18" charset="0"/>
                </a:endParaRPr>
              </a:p>
              <a:p>
                <a:pPr eaLnBrk="1" hangingPunct="1">
                  <a:lnSpc>
                    <a:spcPct val="90000"/>
                  </a:lnSpc>
                  <a:buNone/>
                </a:pPr>
                <a:r>
                  <a:rPr lang="en-US" altLang="zh-TW" sz="2400" dirty="0">
                    <a:latin typeface="Times New Roman" panose="02020603050405020304" pitchFamily="18" charset="0"/>
                  </a:rPr>
                  <a:t>		</a:t>
                </a:r>
                <a:r>
                  <a:rPr lang="zh-TW" altLang="en-US" sz="2400" dirty="0">
                    <a:latin typeface="Times New Roman" panose="02020603050405020304" pitchFamily="18" charset="0"/>
                  </a:rPr>
                  <a:t>此解法的時間複雜度為 </a:t>
                </a:r>
                <a14:m>
                  <m:oMath xmlns:m="http://schemas.openxmlformats.org/officeDocument/2006/math"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altLang="zh-TW" sz="2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2400" i="1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𝑐𝑜𝑛𝑠𝑡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altLang="zh-TW" sz="2400" i="1" dirty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altLang="zh-TW" sz="24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21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81000" y="685800"/>
                <a:ext cx="8077200" cy="6055567"/>
              </a:xfrm>
              <a:blipFill rotWithShape="0">
                <a:blip r:embed="rId3"/>
                <a:stretch>
                  <a:fillRect l="-151" t="-14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395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如螢幕大小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11" baseType="lpstr">
      <vt:lpstr>新細明體</vt:lpstr>
      <vt:lpstr>標楷體</vt:lpstr>
      <vt:lpstr>Calibri</vt:lpstr>
      <vt:lpstr>Cambria Math</vt:lpstr>
      <vt:lpstr>Tahoma</vt:lpstr>
      <vt:lpstr>Times New Roman</vt:lpstr>
      <vt:lpstr>Wingdings</vt:lpstr>
      <vt:lpstr>Blends</vt:lpstr>
      <vt:lpstr>10056: What is the Probability?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10056: What is the Probability?</dc:title>
  <dc:creator>YanLee</dc:creator>
  <cp:lastModifiedBy>YanLee</cp:lastModifiedBy>
  <cp:revision>1</cp:revision>
  <dcterms:created xsi:type="dcterms:W3CDTF">2017-06-14T07:11:27Z</dcterms:created>
  <dcterms:modified xsi:type="dcterms:W3CDTF">2017-06-14T07:11:43Z</dcterms:modified>
</cp:coreProperties>
</file>