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sldIdLst>
    <p:sldId id="319" r:id="rId2"/>
    <p:sldId id="320" r:id="rId3"/>
    <p:sldId id="321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3" r:id="rId16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FF4747"/>
    <a:srgbClr val="F10101"/>
    <a:srgbClr val="FF5050"/>
    <a:srgbClr val="FFFFFF"/>
    <a:srgbClr val="CDCDCD"/>
    <a:srgbClr val="FFE267"/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65" autoAdjust="0"/>
    <p:restoredTop sz="95494" autoAdjust="0"/>
  </p:normalViewPr>
  <p:slideViewPr>
    <p:cSldViewPr>
      <p:cViewPr varScale="1">
        <p:scale>
          <a:sx n="109" d="100"/>
          <a:sy n="109" d="100"/>
        </p:scale>
        <p:origin x="176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5" Type="http://schemas.openxmlformats.org/officeDocument/2006/relationships/slide" Target="slides/slide1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41FAB7-77F6-4C52-B06E-684285C8667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0016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F2F3127-FE2C-40F3-9403-A8B31C2CFAE6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990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1BC725B-6FC3-4C00-A293-302F5491F582}" type="slidenum">
              <a:rPr lang="zh-TW" altLang="en-US" sz="1200"/>
              <a:pPr eaLnBrk="1" hangingPunct="1"/>
              <a:t>10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9025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1BC725B-6FC3-4C00-A293-302F5491F582}" type="slidenum">
              <a:rPr lang="zh-TW" altLang="en-US" sz="1200"/>
              <a:pPr eaLnBrk="1" hangingPunct="1"/>
              <a:t>11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3968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1BC725B-6FC3-4C00-A293-302F5491F582}" type="slidenum">
              <a:rPr lang="zh-TW" altLang="en-US" sz="1200"/>
              <a:pPr eaLnBrk="1" hangingPunct="1"/>
              <a:t>12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450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1BC725B-6FC3-4C00-A293-302F5491F582}" type="slidenum">
              <a:rPr lang="zh-TW" altLang="en-US" sz="1200"/>
              <a:pPr eaLnBrk="1" hangingPunct="1"/>
              <a:t>13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3625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1BC725B-6FC3-4C00-A293-302F5491F582}" type="slidenum">
              <a:rPr lang="zh-TW" altLang="en-US" sz="1200"/>
              <a:pPr eaLnBrk="1" hangingPunct="1"/>
              <a:t>14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2538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1BC725B-6FC3-4C00-A293-302F5491F582}" type="slidenum">
              <a:rPr lang="zh-TW" altLang="en-US" sz="1200"/>
              <a:pPr eaLnBrk="1" hangingPunct="1"/>
              <a:t>15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14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1BC725B-6FC3-4C00-A293-302F5491F582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978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1BC725B-6FC3-4C00-A293-302F5491F582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080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1BC725B-6FC3-4C00-A293-302F5491F582}" type="slidenum">
              <a:rPr lang="zh-TW" altLang="en-US" sz="1200"/>
              <a:pPr eaLnBrk="1" hangingPunct="1"/>
              <a:t>4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187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1BC725B-6FC3-4C00-A293-302F5491F582}" type="slidenum">
              <a:rPr lang="zh-TW" altLang="en-US" sz="1200"/>
              <a:pPr eaLnBrk="1" hangingPunct="1"/>
              <a:t>5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8915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1BC725B-6FC3-4C00-A293-302F5491F582}" type="slidenum">
              <a:rPr lang="zh-TW" altLang="en-US" sz="1200"/>
              <a:pPr eaLnBrk="1" hangingPunct="1"/>
              <a:t>6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8406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1BC725B-6FC3-4C00-A293-302F5491F582}" type="slidenum">
              <a:rPr lang="zh-TW" altLang="en-US" sz="1200"/>
              <a:pPr eaLnBrk="1" hangingPunct="1"/>
              <a:t>7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2564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1BC725B-6FC3-4C00-A293-302F5491F582}" type="slidenum">
              <a:rPr lang="zh-TW" altLang="en-US" sz="1200"/>
              <a:pPr eaLnBrk="1" hangingPunct="1"/>
              <a:t>8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2387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41BC725B-6FC3-4C00-A293-302F5491F582}" type="slidenum">
              <a:rPr lang="zh-TW" altLang="en-US" sz="1200"/>
              <a:pPr eaLnBrk="1" hangingPunct="1"/>
              <a:t>9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996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49602D8-FB89-4FE9-9775-AA4EDA295DB5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032FD31-2C27-40D7-8020-41BBC42427D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8702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180EB-67F8-4D5A-A6EA-CF3110246DB2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6E4025-01EF-4155-A3F7-C984EAC00DA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51312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0A2AF-D376-493F-AB16-1179C2148E9D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12970B-1E8A-44B7-99C6-C0C2257C75C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4852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86D60-10BE-44DC-8E3B-78A3450589A5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3F9BEB-24CD-4803-A5F3-5AC4DF6964A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73367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39641-2F70-420B-9078-45E2783C5BE1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63ECD4-3542-4741-A8D5-817A80B29F1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17125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D7635-E5D0-4FC0-B12A-BC52EF7509D4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E65B60-B948-4537-9FF8-D0BA2E473E2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64898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995B5-18CF-4208-BF13-FC5FDE11CDA7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BA00C5-6386-43A8-B4C4-5AC92944590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07614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29264-01EB-4A0D-ADAD-6AA59D7585EB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86AE1D-D72B-45C2-B93E-90F98683CE94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47984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1B6E3-9C0A-41FF-87F1-2D6439BCE6BD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4AF8EE-5532-4E54-970E-B5FB3008424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30628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2E1B3-B82E-4160-A27F-4FCBB7473CFA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F4AF3-9C62-4536-9510-C77CC70B07A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71778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51FD0-523E-44CD-BD94-ECF2F76FD529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6CA986-BF72-400A-AAAC-34B7FE8A5E5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97147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D4AE525E-0EF1-43AF-B3F2-61E9809E340D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1AA518DA-6B3B-4B8D-A24A-2752A068269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285E2E13-F15D-4ABD-8C26-F1697121E3EB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153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10004:Bicoloring</a:t>
            </a:r>
            <a:endParaRPr lang="en-US" altLang="zh-TW" dirty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★★☆☆☆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</a:rPr>
              <a:t>10004:Bicoloring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李協彥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18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給你一個無向的連通圖，請你在節點上塗兩種顏色，並且回答是否可以使得相鄰的節點顏色均為不同。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671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B199A73-A187-49AA-ADF9-BCCD589C86BA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10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1"/>
            <a:ext cx="8077200" cy="65496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利用廣度優先搜尋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(BFS)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來尋訪這個圖並著色！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7" name="橢圓 6"/>
          <p:cNvSpPr/>
          <p:nvPr/>
        </p:nvSpPr>
        <p:spPr bwMode="auto">
          <a:xfrm>
            <a:off x="3563888" y="1484784"/>
            <a:ext cx="576064" cy="57606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9" name="橢圓 8"/>
          <p:cNvSpPr/>
          <p:nvPr/>
        </p:nvSpPr>
        <p:spPr bwMode="auto">
          <a:xfrm>
            <a:off x="1979712" y="2420888"/>
            <a:ext cx="576064" cy="57606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0" name="橢圓 9"/>
          <p:cNvSpPr/>
          <p:nvPr/>
        </p:nvSpPr>
        <p:spPr bwMode="auto">
          <a:xfrm>
            <a:off x="4114073" y="2708920"/>
            <a:ext cx="576064" cy="57606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3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1" name="橢圓 10"/>
          <p:cNvSpPr/>
          <p:nvPr/>
        </p:nvSpPr>
        <p:spPr bwMode="auto">
          <a:xfrm>
            <a:off x="2843808" y="3861048"/>
            <a:ext cx="576064" cy="57606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1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2" name="橢圓 11"/>
          <p:cNvSpPr/>
          <p:nvPr/>
        </p:nvSpPr>
        <p:spPr bwMode="auto">
          <a:xfrm>
            <a:off x="5868144" y="3573016"/>
            <a:ext cx="576064" cy="57606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5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3" name="橢圓 12"/>
          <p:cNvSpPr/>
          <p:nvPr/>
        </p:nvSpPr>
        <p:spPr bwMode="auto">
          <a:xfrm>
            <a:off x="6588224" y="2312876"/>
            <a:ext cx="576064" cy="57606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4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3" name="直線接點 2"/>
          <p:cNvCxnSpPr>
            <a:stCxn id="9" idx="7"/>
            <a:endCxn id="7" idx="3"/>
          </p:cNvCxnSpPr>
          <p:nvPr/>
        </p:nvCxnSpPr>
        <p:spPr bwMode="auto">
          <a:xfrm flipV="1">
            <a:off x="2471413" y="1976485"/>
            <a:ext cx="1176838" cy="5287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4" name="直線接點 13"/>
          <p:cNvCxnSpPr>
            <a:stCxn id="9" idx="4"/>
            <a:endCxn id="11" idx="1"/>
          </p:cNvCxnSpPr>
          <p:nvPr/>
        </p:nvCxnSpPr>
        <p:spPr bwMode="auto">
          <a:xfrm>
            <a:off x="2267744" y="2996952"/>
            <a:ext cx="660427" cy="9484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6" name="直線接點 15"/>
          <p:cNvCxnSpPr>
            <a:stCxn id="7" idx="4"/>
            <a:endCxn id="10" idx="0"/>
          </p:cNvCxnSpPr>
          <p:nvPr/>
        </p:nvCxnSpPr>
        <p:spPr bwMode="auto">
          <a:xfrm>
            <a:off x="3851920" y="2060848"/>
            <a:ext cx="550185" cy="6480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8" name="直線接點 17"/>
          <p:cNvCxnSpPr>
            <a:stCxn id="7" idx="6"/>
            <a:endCxn id="13" idx="1"/>
          </p:cNvCxnSpPr>
          <p:nvPr/>
        </p:nvCxnSpPr>
        <p:spPr bwMode="auto">
          <a:xfrm>
            <a:off x="4139952" y="1772816"/>
            <a:ext cx="2532635" cy="6244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0" name="直線接點 19"/>
          <p:cNvCxnSpPr>
            <a:stCxn id="10" idx="5"/>
            <a:endCxn id="12" idx="2"/>
          </p:cNvCxnSpPr>
          <p:nvPr/>
        </p:nvCxnSpPr>
        <p:spPr bwMode="auto">
          <a:xfrm>
            <a:off x="4605774" y="3200621"/>
            <a:ext cx="1262370" cy="66042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graphicFrame>
        <p:nvGraphicFramePr>
          <p:cNvPr id="21" name="表格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950611"/>
              </p:ext>
            </p:extLst>
          </p:nvPr>
        </p:nvGraphicFramePr>
        <p:xfrm>
          <a:off x="683570" y="5230056"/>
          <a:ext cx="6491442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Queue --&gt;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4" name="直線接點 23"/>
          <p:cNvCxnSpPr>
            <a:stCxn id="13" idx="3"/>
            <a:endCxn id="12" idx="7"/>
          </p:cNvCxnSpPr>
          <p:nvPr/>
        </p:nvCxnSpPr>
        <p:spPr bwMode="auto">
          <a:xfrm flipH="1">
            <a:off x="6359845" y="2804577"/>
            <a:ext cx="312742" cy="8528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77638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B199A73-A187-49AA-ADF9-BCCD589C86BA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11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1"/>
            <a:ext cx="8077200" cy="65496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利用廣度優先搜尋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(BFS)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來尋訪這個圖並著色！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7" name="橢圓 6"/>
          <p:cNvSpPr/>
          <p:nvPr/>
        </p:nvSpPr>
        <p:spPr bwMode="auto">
          <a:xfrm>
            <a:off x="3563888" y="1484784"/>
            <a:ext cx="576064" cy="57606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9" name="橢圓 8"/>
          <p:cNvSpPr/>
          <p:nvPr/>
        </p:nvSpPr>
        <p:spPr bwMode="auto">
          <a:xfrm>
            <a:off x="1979712" y="2420888"/>
            <a:ext cx="576064" cy="57606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0" name="橢圓 9"/>
          <p:cNvSpPr/>
          <p:nvPr/>
        </p:nvSpPr>
        <p:spPr bwMode="auto">
          <a:xfrm>
            <a:off x="4114073" y="2708920"/>
            <a:ext cx="576064" cy="57606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3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1" name="橢圓 10"/>
          <p:cNvSpPr/>
          <p:nvPr/>
        </p:nvSpPr>
        <p:spPr bwMode="auto">
          <a:xfrm>
            <a:off x="2843808" y="3861048"/>
            <a:ext cx="576064" cy="57606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1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2" name="橢圓 11"/>
          <p:cNvSpPr/>
          <p:nvPr/>
        </p:nvSpPr>
        <p:spPr bwMode="auto">
          <a:xfrm>
            <a:off x="5868144" y="3573016"/>
            <a:ext cx="576064" cy="57606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5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3" name="橢圓 12"/>
          <p:cNvSpPr/>
          <p:nvPr/>
        </p:nvSpPr>
        <p:spPr bwMode="auto">
          <a:xfrm>
            <a:off x="6588224" y="2312876"/>
            <a:ext cx="576064" cy="57606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4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3" name="直線接點 2"/>
          <p:cNvCxnSpPr>
            <a:stCxn id="9" idx="7"/>
            <a:endCxn id="7" idx="3"/>
          </p:cNvCxnSpPr>
          <p:nvPr/>
        </p:nvCxnSpPr>
        <p:spPr bwMode="auto">
          <a:xfrm flipV="1">
            <a:off x="2471413" y="1976485"/>
            <a:ext cx="1176838" cy="5287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4" name="直線接點 13"/>
          <p:cNvCxnSpPr>
            <a:stCxn id="9" idx="4"/>
            <a:endCxn id="11" idx="1"/>
          </p:cNvCxnSpPr>
          <p:nvPr/>
        </p:nvCxnSpPr>
        <p:spPr bwMode="auto">
          <a:xfrm>
            <a:off x="2267744" y="2996952"/>
            <a:ext cx="660427" cy="9484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6" name="直線接點 15"/>
          <p:cNvCxnSpPr>
            <a:stCxn id="7" idx="4"/>
            <a:endCxn id="10" idx="0"/>
          </p:cNvCxnSpPr>
          <p:nvPr/>
        </p:nvCxnSpPr>
        <p:spPr bwMode="auto">
          <a:xfrm>
            <a:off x="3851920" y="2060848"/>
            <a:ext cx="550185" cy="6480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8" name="直線接點 17"/>
          <p:cNvCxnSpPr>
            <a:stCxn id="7" idx="6"/>
            <a:endCxn id="13" idx="1"/>
          </p:cNvCxnSpPr>
          <p:nvPr/>
        </p:nvCxnSpPr>
        <p:spPr bwMode="auto">
          <a:xfrm>
            <a:off x="4139952" y="1772816"/>
            <a:ext cx="2532635" cy="6244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0" name="直線接點 19"/>
          <p:cNvCxnSpPr>
            <a:stCxn id="10" idx="5"/>
            <a:endCxn id="12" idx="2"/>
          </p:cNvCxnSpPr>
          <p:nvPr/>
        </p:nvCxnSpPr>
        <p:spPr bwMode="auto">
          <a:xfrm>
            <a:off x="4605774" y="3200621"/>
            <a:ext cx="1262370" cy="66042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graphicFrame>
        <p:nvGraphicFramePr>
          <p:cNvPr id="21" name="表格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753048"/>
              </p:ext>
            </p:extLst>
          </p:nvPr>
        </p:nvGraphicFramePr>
        <p:xfrm>
          <a:off x="683570" y="5230056"/>
          <a:ext cx="6491442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Queue --&gt;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4" name="直線接點 23"/>
          <p:cNvCxnSpPr>
            <a:stCxn id="13" idx="3"/>
            <a:endCxn id="12" idx="7"/>
          </p:cNvCxnSpPr>
          <p:nvPr/>
        </p:nvCxnSpPr>
        <p:spPr bwMode="auto">
          <a:xfrm flipH="1">
            <a:off x="6359845" y="2804577"/>
            <a:ext cx="312742" cy="8528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77455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B199A73-A187-49AA-ADF9-BCCD589C86BA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12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1"/>
            <a:ext cx="8077200" cy="65496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利用廣度優先搜尋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(BFS)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來尋訪這個圖並著色！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7" name="橢圓 6"/>
          <p:cNvSpPr/>
          <p:nvPr/>
        </p:nvSpPr>
        <p:spPr bwMode="auto">
          <a:xfrm>
            <a:off x="3563888" y="1484784"/>
            <a:ext cx="576064" cy="57606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9" name="橢圓 8"/>
          <p:cNvSpPr/>
          <p:nvPr/>
        </p:nvSpPr>
        <p:spPr bwMode="auto">
          <a:xfrm>
            <a:off x="1979712" y="2420888"/>
            <a:ext cx="576064" cy="57606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0" name="橢圓 9"/>
          <p:cNvSpPr/>
          <p:nvPr/>
        </p:nvSpPr>
        <p:spPr bwMode="auto">
          <a:xfrm>
            <a:off x="4114073" y="2708920"/>
            <a:ext cx="576064" cy="57606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3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1" name="橢圓 10"/>
          <p:cNvSpPr/>
          <p:nvPr/>
        </p:nvSpPr>
        <p:spPr bwMode="auto">
          <a:xfrm>
            <a:off x="2843808" y="3861048"/>
            <a:ext cx="576064" cy="57606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1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2" name="橢圓 11"/>
          <p:cNvSpPr/>
          <p:nvPr/>
        </p:nvSpPr>
        <p:spPr bwMode="auto">
          <a:xfrm>
            <a:off x="5868144" y="3573016"/>
            <a:ext cx="576064" cy="57606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5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3" name="橢圓 12"/>
          <p:cNvSpPr/>
          <p:nvPr/>
        </p:nvSpPr>
        <p:spPr bwMode="auto">
          <a:xfrm>
            <a:off x="6588224" y="2312876"/>
            <a:ext cx="576064" cy="57606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4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3" name="直線接點 2"/>
          <p:cNvCxnSpPr>
            <a:stCxn id="9" idx="7"/>
            <a:endCxn id="7" idx="3"/>
          </p:cNvCxnSpPr>
          <p:nvPr/>
        </p:nvCxnSpPr>
        <p:spPr bwMode="auto">
          <a:xfrm flipV="1">
            <a:off x="2471413" y="1976485"/>
            <a:ext cx="1176838" cy="5287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4" name="直線接點 13"/>
          <p:cNvCxnSpPr>
            <a:stCxn id="9" idx="4"/>
            <a:endCxn id="11" idx="1"/>
          </p:cNvCxnSpPr>
          <p:nvPr/>
        </p:nvCxnSpPr>
        <p:spPr bwMode="auto">
          <a:xfrm>
            <a:off x="2267744" y="2996952"/>
            <a:ext cx="660427" cy="9484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6" name="直線接點 15"/>
          <p:cNvCxnSpPr>
            <a:stCxn id="7" idx="4"/>
            <a:endCxn id="10" idx="0"/>
          </p:cNvCxnSpPr>
          <p:nvPr/>
        </p:nvCxnSpPr>
        <p:spPr bwMode="auto">
          <a:xfrm>
            <a:off x="3851920" y="2060848"/>
            <a:ext cx="550185" cy="6480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8" name="直線接點 17"/>
          <p:cNvCxnSpPr>
            <a:stCxn id="7" idx="6"/>
            <a:endCxn id="13" idx="1"/>
          </p:cNvCxnSpPr>
          <p:nvPr/>
        </p:nvCxnSpPr>
        <p:spPr bwMode="auto">
          <a:xfrm>
            <a:off x="4139952" y="1772816"/>
            <a:ext cx="2532635" cy="6244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0" name="直線接點 19"/>
          <p:cNvCxnSpPr>
            <a:stCxn id="10" idx="5"/>
            <a:endCxn id="12" idx="2"/>
          </p:cNvCxnSpPr>
          <p:nvPr/>
        </p:nvCxnSpPr>
        <p:spPr bwMode="auto">
          <a:xfrm>
            <a:off x="4605774" y="3200621"/>
            <a:ext cx="1262370" cy="66042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graphicFrame>
        <p:nvGraphicFramePr>
          <p:cNvPr id="21" name="表格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513269"/>
              </p:ext>
            </p:extLst>
          </p:nvPr>
        </p:nvGraphicFramePr>
        <p:xfrm>
          <a:off x="683570" y="5230056"/>
          <a:ext cx="6491442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Queue --&gt;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4" name="直線接點 23"/>
          <p:cNvCxnSpPr>
            <a:stCxn id="13" idx="3"/>
            <a:endCxn id="12" idx="7"/>
          </p:cNvCxnSpPr>
          <p:nvPr/>
        </p:nvCxnSpPr>
        <p:spPr bwMode="auto">
          <a:xfrm flipH="1">
            <a:off x="6359845" y="2804577"/>
            <a:ext cx="312742" cy="8528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61390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B199A73-A187-49AA-ADF9-BCCD589C86BA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13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1"/>
            <a:ext cx="8077200" cy="65496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利用廣度優先搜尋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(BFS)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來尋訪這個圖並著色！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7" name="橢圓 6"/>
          <p:cNvSpPr/>
          <p:nvPr/>
        </p:nvSpPr>
        <p:spPr bwMode="auto">
          <a:xfrm>
            <a:off x="3563888" y="1484784"/>
            <a:ext cx="576064" cy="57606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9" name="橢圓 8"/>
          <p:cNvSpPr/>
          <p:nvPr/>
        </p:nvSpPr>
        <p:spPr bwMode="auto">
          <a:xfrm>
            <a:off x="1979712" y="2420888"/>
            <a:ext cx="576064" cy="57606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0" name="橢圓 9"/>
          <p:cNvSpPr/>
          <p:nvPr/>
        </p:nvSpPr>
        <p:spPr bwMode="auto">
          <a:xfrm>
            <a:off x="4114073" y="2708920"/>
            <a:ext cx="576064" cy="57606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3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1" name="橢圓 10"/>
          <p:cNvSpPr/>
          <p:nvPr/>
        </p:nvSpPr>
        <p:spPr bwMode="auto">
          <a:xfrm>
            <a:off x="2843808" y="3861048"/>
            <a:ext cx="576064" cy="57606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1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2" name="橢圓 11"/>
          <p:cNvSpPr/>
          <p:nvPr/>
        </p:nvSpPr>
        <p:spPr bwMode="auto">
          <a:xfrm>
            <a:off x="5868144" y="3573016"/>
            <a:ext cx="576064" cy="57606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5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3" name="橢圓 12"/>
          <p:cNvSpPr/>
          <p:nvPr/>
        </p:nvSpPr>
        <p:spPr bwMode="auto">
          <a:xfrm>
            <a:off x="6588224" y="2312876"/>
            <a:ext cx="576064" cy="57606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4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3" name="直線接點 2"/>
          <p:cNvCxnSpPr>
            <a:stCxn id="9" idx="7"/>
            <a:endCxn id="7" idx="3"/>
          </p:cNvCxnSpPr>
          <p:nvPr/>
        </p:nvCxnSpPr>
        <p:spPr bwMode="auto">
          <a:xfrm flipV="1">
            <a:off x="2471413" y="1976485"/>
            <a:ext cx="1176838" cy="5287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4" name="直線接點 13"/>
          <p:cNvCxnSpPr>
            <a:stCxn id="9" idx="4"/>
            <a:endCxn id="11" idx="1"/>
          </p:cNvCxnSpPr>
          <p:nvPr/>
        </p:nvCxnSpPr>
        <p:spPr bwMode="auto">
          <a:xfrm>
            <a:off x="2267744" y="2996952"/>
            <a:ext cx="660427" cy="9484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6" name="直線接點 15"/>
          <p:cNvCxnSpPr>
            <a:stCxn id="7" idx="4"/>
            <a:endCxn id="10" idx="0"/>
          </p:cNvCxnSpPr>
          <p:nvPr/>
        </p:nvCxnSpPr>
        <p:spPr bwMode="auto">
          <a:xfrm>
            <a:off x="3851920" y="2060848"/>
            <a:ext cx="550185" cy="6480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8" name="直線接點 17"/>
          <p:cNvCxnSpPr>
            <a:stCxn id="7" idx="6"/>
            <a:endCxn id="13" idx="1"/>
          </p:cNvCxnSpPr>
          <p:nvPr/>
        </p:nvCxnSpPr>
        <p:spPr bwMode="auto">
          <a:xfrm>
            <a:off x="4139952" y="1772816"/>
            <a:ext cx="2532635" cy="6244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0" name="直線接點 19"/>
          <p:cNvCxnSpPr>
            <a:stCxn id="10" idx="5"/>
            <a:endCxn id="12" idx="2"/>
          </p:cNvCxnSpPr>
          <p:nvPr/>
        </p:nvCxnSpPr>
        <p:spPr bwMode="auto">
          <a:xfrm>
            <a:off x="4605774" y="3200621"/>
            <a:ext cx="1262370" cy="66042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graphicFrame>
        <p:nvGraphicFramePr>
          <p:cNvPr id="21" name="表格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039081"/>
              </p:ext>
            </p:extLst>
          </p:nvPr>
        </p:nvGraphicFramePr>
        <p:xfrm>
          <a:off x="683570" y="5230056"/>
          <a:ext cx="6491442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Queue --&gt;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4" name="直線接點 23"/>
          <p:cNvCxnSpPr>
            <a:stCxn id="13" idx="3"/>
            <a:endCxn id="12" idx="7"/>
          </p:cNvCxnSpPr>
          <p:nvPr/>
        </p:nvCxnSpPr>
        <p:spPr bwMode="auto">
          <a:xfrm flipH="1">
            <a:off x="6359845" y="2804577"/>
            <a:ext cx="312742" cy="8528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" name="矩形 1"/>
          <p:cNvSpPr/>
          <p:nvPr/>
        </p:nvSpPr>
        <p:spPr>
          <a:xfrm>
            <a:off x="642170" y="5721757"/>
            <a:ext cx="7314206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SzPct val="60000"/>
            </a:pPr>
            <a:r>
              <a:rPr lang="en-US" altLang="zh-TW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sym typeface="Wingdings" panose="05000000000000000000" pitchFamily="2" charset="2"/>
              </a:rPr>
              <a:t>Queue</a:t>
            </a:r>
            <a:r>
              <a:rPr lang="zh-TW" altLang="en-US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sym typeface="Wingdings" panose="05000000000000000000" pitchFamily="2" charset="2"/>
              </a:rPr>
              <a:t>為空代表整個圖著色完畢，</a:t>
            </a:r>
            <a:r>
              <a:rPr lang="en-US" altLang="zh-TW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sym typeface="Wingdings" panose="05000000000000000000" pitchFamily="2" charset="2"/>
              </a:rPr>
              <a:t>BICOLORABLE</a:t>
            </a:r>
            <a:r>
              <a:rPr lang="zh-TW" altLang="en-US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sym typeface="Wingdings" panose="05000000000000000000" pitchFamily="2" charset="2"/>
              </a:rPr>
              <a:t> </a:t>
            </a:r>
            <a:r>
              <a:rPr lang="en-US" altLang="zh-TW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sym typeface="Wingdings" panose="05000000000000000000" pitchFamily="2" charset="2"/>
              </a:rPr>
              <a:t>!!</a:t>
            </a:r>
          </a:p>
        </p:txBody>
      </p:sp>
    </p:spTree>
    <p:extLst>
      <p:ext uri="{BB962C8B-B14F-4D97-AF65-F5344CB8AC3E}">
        <p14:creationId xmlns:p14="http://schemas.microsoft.com/office/powerpoint/2010/main" val="3623649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B199A73-A187-49AA-ADF9-BCCD589C86BA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14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1"/>
            <a:ext cx="8077200" cy="65496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利用廣度優先搜尋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(BFS)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來尋訪這個圖並著色！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7" name="橢圓 6"/>
          <p:cNvSpPr/>
          <p:nvPr/>
        </p:nvSpPr>
        <p:spPr bwMode="auto">
          <a:xfrm>
            <a:off x="3563888" y="1484784"/>
            <a:ext cx="576064" cy="57606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9" name="橢圓 8"/>
          <p:cNvSpPr/>
          <p:nvPr/>
        </p:nvSpPr>
        <p:spPr bwMode="auto">
          <a:xfrm>
            <a:off x="1979712" y="2420888"/>
            <a:ext cx="576064" cy="57606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1" name="橢圓 10"/>
          <p:cNvSpPr/>
          <p:nvPr/>
        </p:nvSpPr>
        <p:spPr bwMode="auto">
          <a:xfrm>
            <a:off x="2843808" y="3861048"/>
            <a:ext cx="576064" cy="57606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1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3" name="直線接點 2"/>
          <p:cNvCxnSpPr>
            <a:stCxn id="9" idx="7"/>
            <a:endCxn id="7" idx="3"/>
          </p:cNvCxnSpPr>
          <p:nvPr/>
        </p:nvCxnSpPr>
        <p:spPr bwMode="auto">
          <a:xfrm flipV="1">
            <a:off x="2471413" y="1976485"/>
            <a:ext cx="1176838" cy="5287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4" name="直線接點 13"/>
          <p:cNvCxnSpPr>
            <a:stCxn id="9" idx="4"/>
            <a:endCxn id="11" idx="1"/>
          </p:cNvCxnSpPr>
          <p:nvPr/>
        </p:nvCxnSpPr>
        <p:spPr bwMode="auto">
          <a:xfrm>
            <a:off x="2267744" y="2996952"/>
            <a:ext cx="660427" cy="9484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6" name="直線接點 15"/>
          <p:cNvCxnSpPr>
            <a:stCxn id="7" idx="4"/>
            <a:endCxn id="11" idx="7"/>
          </p:cNvCxnSpPr>
          <p:nvPr/>
        </p:nvCxnSpPr>
        <p:spPr bwMode="auto">
          <a:xfrm flipH="1">
            <a:off x="3335509" y="2060848"/>
            <a:ext cx="516411" cy="18845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graphicFrame>
        <p:nvGraphicFramePr>
          <p:cNvPr id="21" name="表格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922998"/>
              </p:ext>
            </p:extLst>
          </p:nvPr>
        </p:nvGraphicFramePr>
        <p:xfrm>
          <a:off x="1223875" y="4732099"/>
          <a:ext cx="6491442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Queue --&gt;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" name="矩形 18"/>
          <p:cNvSpPr/>
          <p:nvPr/>
        </p:nvSpPr>
        <p:spPr>
          <a:xfrm>
            <a:off x="899592" y="5315151"/>
            <a:ext cx="7314206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SzPct val="60000"/>
            </a:pPr>
            <a:r>
              <a:rPr lang="zh-TW" altLang="en-US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sym typeface="Wingdings" panose="05000000000000000000" pitchFamily="2" charset="2"/>
              </a:rPr>
              <a:t>當一個點的鄰居已經被著色，而且跟自己的顏色一樣，</a:t>
            </a:r>
            <a:r>
              <a:rPr lang="en-US" altLang="zh-TW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sym typeface="Wingdings" panose="05000000000000000000" pitchFamily="2" charset="2"/>
              </a:rPr>
              <a:t>NOT</a:t>
            </a:r>
            <a:r>
              <a:rPr lang="zh-TW" altLang="en-US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sym typeface="Wingdings" panose="05000000000000000000" pitchFamily="2" charset="2"/>
              </a:rPr>
              <a:t> </a:t>
            </a:r>
            <a:r>
              <a:rPr lang="en-US" altLang="zh-TW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sym typeface="Wingdings" panose="05000000000000000000" pitchFamily="2" charset="2"/>
              </a:rPr>
              <a:t>BICOLORABLE</a:t>
            </a:r>
            <a:r>
              <a:rPr lang="zh-TW" altLang="en-US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sym typeface="Wingdings" panose="05000000000000000000" pitchFamily="2" charset="2"/>
              </a:rPr>
              <a:t> </a:t>
            </a:r>
            <a:r>
              <a:rPr lang="en-US" altLang="zh-TW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  <a:sym typeface="Wingdings" panose="05000000000000000000" pitchFamily="2" charset="2"/>
              </a:rPr>
              <a:t>!!</a:t>
            </a:r>
          </a:p>
        </p:txBody>
      </p:sp>
    </p:spTree>
    <p:extLst>
      <p:ext uri="{BB962C8B-B14F-4D97-AF65-F5344CB8AC3E}">
        <p14:creationId xmlns:p14="http://schemas.microsoft.com/office/powerpoint/2010/main" val="8481235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B199A73-A187-49AA-ADF9-BCCD589C86BA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15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解法範例：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無</a:t>
                </a:r>
                <a:endParaRPr lang="zh-TW" altLang="en-US" sz="2400" b="1" dirty="0">
                  <a:solidFill>
                    <a:srgbClr val="3BA943"/>
                  </a:solidFill>
                  <a:latin typeface="Times New Roman" panose="02020603050405020304" pitchFamily="18" charset="0"/>
                </a:endParaRPr>
              </a:p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討論：</a:t>
                </a:r>
              </a:p>
              <a:p>
                <a:pPr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r>
                  <a:rPr lang="zh-TW" altLang="en-US" sz="2400" dirty="0">
                    <a:latin typeface="Times New Roman" panose="02020603050405020304" pitchFamily="18" charset="0"/>
                  </a:rPr>
                  <a:t>	</a:t>
                </a: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</a:rPr>
                  <a:t>	BFS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的時間複雜度為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2400" i="1" dirty="0">
                        <a:latin typeface="Cambria Math" panose="02040503050406030204" pitchFamily="18" charset="0"/>
                      </a:rPr>
                      <m:t>O</m:t>
                    </m:r>
                    <m:d>
                      <m:dPr>
                        <m:ctrlPr>
                          <a:rPr lang="en-US" altLang="zh-TW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altLang="zh-TW" sz="24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altLang="zh-TW" sz="2400" i="1" dirty="0" smtClean="0">
                                <a:latin typeface="Cambria Math" panose="02040503050406030204" pitchFamily="18" charset="0"/>
                              </a:rPr>
                              <m:t>V</m:t>
                            </m:r>
                          </m:e>
                        </m:d>
                        <m:r>
                          <a:rPr lang="en-US" altLang="zh-TW" sz="240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altLang="zh-TW" sz="24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altLang="zh-TW" sz="2400" i="1" dirty="0" smtClean="0">
                                <a:latin typeface="Cambria Math" panose="02040503050406030204" pitchFamily="18" charset="0"/>
                              </a:rPr>
                              <m:t>E</m:t>
                            </m:r>
                          </m:e>
                        </m:d>
                      </m:e>
                    </m:d>
                  </m:oMath>
                </a14:m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</a:rPr>
                  <a:t>	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其中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V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為圖中點的數量，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E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為邊的數量</a:t>
                </a:r>
              </a:p>
              <a:p>
                <a:pPr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r>
                  <a:rPr lang="zh-TW" altLang="en-US" sz="2400" dirty="0">
                    <a:latin typeface="Times New Roman" panose="02020603050405020304" pitchFamily="18" charset="0"/>
                  </a:rPr>
                  <a:t>	</a:t>
                </a:r>
              </a:p>
            </p:txBody>
          </p:sp>
        </mc:Choice>
        <mc:Fallback xmlns="">
          <p:sp>
            <p:nvSpPr>
              <p:cNvPr id="40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  <a:blipFill rotWithShape="0">
                <a:blip r:embed="rId3"/>
                <a:stretch>
                  <a:fillRect l="-151" t="-15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0730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B199A73-A187-49AA-ADF9-BCCD589C86BA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058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u="sng" dirty="0">
                <a:latin typeface="Times New Roman" panose="02020603050405020304" pitchFamily="18" charset="0"/>
              </a:rPr>
              <a:t>Input</a:t>
            </a:r>
            <a:r>
              <a:rPr lang="en-US" altLang="zh-TW" sz="2400" dirty="0">
                <a:latin typeface="Times New Roman" panose="02020603050405020304" pitchFamily="18" charset="0"/>
              </a:rPr>
              <a:t>				</a:t>
            </a:r>
            <a:r>
              <a:rPr lang="en-US" altLang="zh-TW" sz="2400" u="sng" dirty="0">
                <a:latin typeface="Times New Roman" panose="02020603050405020304" pitchFamily="18" charset="0"/>
              </a:rPr>
              <a:t>Output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3				NOT BICOLORABLE.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3				BICOLORABLE.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0 1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1 2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2 0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4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0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0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0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0</a:t>
            </a:r>
          </a:p>
        </p:txBody>
      </p:sp>
      <p:sp>
        <p:nvSpPr>
          <p:cNvPr id="7" name="右中括弧 6"/>
          <p:cNvSpPr/>
          <p:nvPr/>
        </p:nvSpPr>
        <p:spPr bwMode="auto">
          <a:xfrm>
            <a:off x="1979712" y="1556792"/>
            <a:ext cx="432048" cy="1872208"/>
          </a:xfrm>
          <a:prstGeom prst="rightBracket">
            <a:avLst>
              <a:gd name="adj" fmla="val 49832"/>
            </a:avLst>
          </a:prstGeom>
          <a:noFill/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9" name="直線單箭頭接點 8"/>
          <p:cNvCxnSpPr/>
          <p:nvPr/>
        </p:nvCxnSpPr>
        <p:spPr bwMode="auto">
          <a:xfrm flipV="1">
            <a:off x="2411760" y="1700808"/>
            <a:ext cx="2592288" cy="7920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12" name="右中括弧 11"/>
          <p:cNvSpPr/>
          <p:nvPr/>
        </p:nvSpPr>
        <p:spPr bwMode="auto">
          <a:xfrm>
            <a:off x="1979712" y="3582959"/>
            <a:ext cx="432048" cy="1872208"/>
          </a:xfrm>
          <a:prstGeom prst="rightBracket">
            <a:avLst>
              <a:gd name="adj" fmla="val 49832"/>
            </a:avLst>
          </a:prstGeom>
          <a:noFill/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13" name="直線單箭頭接點 12"/>
          <p:cNvCxnSpPr/>
          <p:nvPr/>
        </p:nvCxnSpPr>
        <p:spPr bwMode="auto">
          <a:xfrm flipV="1">
            <a:off x="2411760" y="2204864"/>
            <a:ext cx="2592288" cy="231419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11" name="橢圓 10"/>
          <p:cNvSpPr/>
          <p:nvPr/>
        </p:nvSpPr>
        <p:spPr bwMode="auto">
          <a:xfrm>
            <a:off x="5652120" y="2924944"/>
            <a:ext cx="576064" cy="57606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6" name="橢圓 15"/>
          <p:cNvSpPr/>
          <p:nvPr/>
        </p:nvSpPr>
        <p:spPr bwMode="auto">
          <a:xfrm>
            <a:off x="6746776" y="2648535"/>
            <a:ext cx="576064" cy="57606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1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7" name="橢圓 16"/>
          <p:cNvSpPr/>
          <p:nvPr/>
        </p:nvSpPr>
        <p:spPr bwMode="auto">
          <a:xfrm>
            <a:off x="6493768" y="3717032"/>
            <a:ext cx="576064" cy="57606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15" name="直線接點 14"/>
          <p:cNvCxnSpPr>
            <a:endCxn id="16" idx="2"/>
          </p:cNvCxnSpPr>
          <p:nvPr/>
        </p:nvCxnSpPr>
        <p:spPr bwMode="auto">
          <a:xfrm flipV="1">
            <a:off x="6228184" y="2936567"/>
            <a:ext cx="518592" cy="27640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9" name="直線接點 18"/>
          <p:cNvCxnSpPr>
            <a:stCxn id="11" idx="5"/>
            <a:endCxn id="17" idx="1"/>
          </p:cNvCxnSpPr>
          <p:nvPr/>
        </p:nvCxnSpPr>
        <p:spPr bwMode="auto">
          <a:xfrm>
            <a:off x="6143821" y="3416645"/>
            <a:ext cx="434310" cy="3847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1" name="直線接點 20"/>
          <p:cNvCxnSpPr>
            <a:stCxn id="17" idx="7"/>
            <a:endCxn id="16" idx="4"/>
          </p:cNvCxnSpPr>
          <p:nvPr/>
        </p:nvCxnSpPr>
        <p:spPr bwMode="auto">
          <a:xfrm flipV="1">
            <a:off x="6985469" y="3224599"/>
            <a:ext cx="49339" cy="5767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4" name="橢圓 23"/>
          <p:cNvSpPr/>
          <p:nvPr/>
        </p:nvSpPr>
        <p:spPr bwMode="auto">
          <a:xfrm>
            <a:off x="3642110" y="4981746"/>
            <a:ext cx="576064" cy="57606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5" name="橢圓 24"/>
          <p:cNvSpPr/>
          <p:nvPr/>
        </p:nvSpPr>
        <p:spPr bwMode="auto">
          <a:xfrm>
            <a:off x="4427984" y="4174341"/>
            <a:ext cx="576064" cy="57606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1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6" name="橢圓 25"/>
          <p:cNvSpPr/>
          <p:nvPr/>
        </p:nvSpPr>
        <p:spPr bwMode="auto">
          <a:xfrm>
            <a:off x="4415763" y="5740599"/>
            <a:ext cx="576064" cy="57606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3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30" name="橢圓 29"/>
          <p:cNvSpPr/>
          <p:nvPr/>
        </p:nvSpPr>
        <p:spPr bwMode="auto">
          <a:xfrm>
            <a:off x="5094036" y="4975439"/>
            <a:ext cx="576064" cy="57606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23" name="直線接點 22"/>
          <p:cNvCxnSpPr>
            <a:stCxn id="24" idx="7"/>
            <a:endCxn id="25" idx="3"/>
          </p:cNvCxnSpPr>
          <p:nvPr/>
        </p:nvCxnSpPr>
        <p:spPr bwMode="auto">
          <a:xfrm flipV="1">
            <a:off x="4133811" y="4666042"/>
            <a:ext cx="378536" cy="40006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2" name="直線接點 31"/>
          <p:cNvCxnSpPr>
            <a:stCxn id="24" idx="6"/>
            <a:endCxn id="30" idx="2"/>
          </p:cNvCxnSpPr>
          <p:nvPr/>
        </p:nvCxnSpPr>
        <p:spPr bwMode="auto">
          <a:xfrm flipV="1">
            <a:off x="4218174" y="5263471"/>
            <a:ext cx="875862" cy="630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4" name="直線接點 33"/>
          <p:cNvCxnSpPr>
            <a:stCxn id="24" idx="5"/>
            <a:endCxn id="26" idx="1"/>
          </p:cNvCxnSpPr>
          <p:nvPr/>
        </p:nvCxnSpPr>
        <p:spPr bwMode="auto">
          <a:xfrm>
            <a:off x="4133811" y="5473447"/>
            <a:ext cx="366315" cy="35151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77375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B199A73-A187-49AA-ADF9-BCCD589C86BA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1"/>
            <a:ext cx="8077200" cy="65496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利用廣度優先搜尋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(BFS)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來尋訪這個圖並著色！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7" name="橢圓 6"/>
          <p:cNvSpPr/>
          <p:nvPr/>
        </p:nvSpPr>
        <p:spPr bwMode="auto">
          <a:xfrm>
            <a:off x="3563888" y="1484784"/>
            <a:ext cx="576064" cy="576064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9" name="橢圓 8"/>
          <p:cNvSpPr/>
          <p:nvPr/>
        </p:nvSpPr>
        <p:spPr bwMode="auto">
          <a:xfrm>
            <a:off x="1979712" y="2420888"/>
            <a:ext cx="576064" cy="576064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0" name="橢圓 9"/>
          <p:cNvSpPr/>
          <p:nvPr/>
        </p:nvSpPr>
        <p:spPr bwMode="auto">
          <a:xfrm>
            <a:off x="4114073" y="2708920"/>
            <a:ext cx="576064" cy="576064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3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1" name="橢圓 10"/>
          <p:cNvSpPr/>
          <p:nvPr/>
        </p:nvSpPr>
        <p:spPr bwMode="auto">
          <a:xfrm>
            <a:off x="2843808" y="3861048"/>
            <a:ext cx="576064" cy="576064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1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2" name="橢圓 11"/>
          <p:cNvSpPr/>
          <p:nvPr/>
        </p:nvSpPr>
        <p:spPr bwMode="auto">
          <a:xfrm>
            <a:off x="5868144" y="3573016"/>
            <a:ext cx="576064" cy="576064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5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3" name="橢圓 12"/>
          <p:cNvSpPr/>
          <p:nvPr/>
        </p:nvSpPr>
        <p:spPr bwMode="auto">
          <a:xfrm>
            <a:off x="6588224" y="2312876"/>
            <a:ext cx="576064" cy="576064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4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3" name="直線接點 2"/>
          <p:cNvCxnSpPr>
            <a:stCxn id="9" idx="7"/>
            <a:endCxn id="7" idx="3"/>
          </p:cNvCxnSpPr>
          <p:nvPr/>
        </p:nvCxnSpPr>
        <p:spPr bwMode="auto">
          <a:xfrm flipV="1">
            <a:off x="2471413" y="1976485"/>
            <a:ext cx="1176838" cy="5287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4" name="直線接點 13"/>
          <p:cNvCxnSpPr>
            <a:stCxn id="9" idx="4"/>
            <a:endCxn id="11" idx="1"/>
          </p:cNvCxnSpPr>
          <p:nvPr/>
        </p:nvCxnSpPr>
        <p:spPr bwMode="auto">
          <a:xfrm>
            <a:off x="2267744" y="2996952"/>
            <a:ext cx="660427" cy="9484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6" name="直線接點 15"/>
          <p:cNvCxnSpPr>
            <a:stCxn id="7" idx="4"/>
            <a:endCxn id="10" idx="0"/>
          </p:cNvCxnSpPr>
          <p:nvPr/>
        </p:nvCxnSpPr>
        <p:spPr bwMode="auto">
          <a:xfrm>
            <a:off x="3851920" y="2060848"/>
            <a:ext cx="550185" cy="6480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8" name="直線接點 17"/>
          <p:cNvCxnSpPr>
            <a:stCxn id="7" idx="6"/>
            <a:endCxn id="13" idx="1"/>
          </p:cNvCxnSpPr>
          <p:nvPr/>
        </p:nvCxnSpPr>
        <p:spPr bwMode="auto">
          <a:xfrm>
            <a:off x="4139952" y="1772816"/>
            <a:ext cx="2532635" cy="6244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0" name="直線接點 19"/>
          <p:cNvCxnSpPr>
            <a:stCxn id="10" idx="5"/>
            <a:endCxn id="12" idx="2"/>
          </p:cNvCxnSpPr>
          <p:nvPr/>
        </p:nvCxnSpPr>
        <p:spPr bwMode="auto">
          <a:xfrm>
            <a:off x="4605774" y="3200621"/>
            <a:ext cx="1262370" cy="66042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graphicFrame>
        <p:nvGraphicFramePr>
          <p:cNvPr id="21" name="表格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758435"/>
              </p:ext>
            </p:extLst>
          </p:nvPr>
        </p:nvGraphicFramePr>
        <p:xfrm>
          <a:off x="683570" y="5230056"/>
          <a:ext cx="6491442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Queue --&gt;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4" name="直線接點 23"/>
          <p:cNvCxnSpPr>
            <a:stCxn id="13" idx="3"/>
            <a:endCxn id="12" idx="7"/>
          </p:cNvCxnSpPr>
          <p:nvPr/>
        </p:nvCxnSpPr>
        <p:spPr bwMode="auto">
          <a:xfrm flipH="1">
            <a:off x="6359845" y="2804577"/>
            <a:ext cx="312742" cy="8528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817271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B199A73-A187-49AA-ADF9-BCCD589C86BA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1"/>
            <a:ext cx="8077200" cy="65496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利用廣度優先搜尋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(BFS)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來尋訪這個圖並著色！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7" name="橢圓 6"/>
          <p:cNvSpPr/>
          <p:nvPr/>
        </p:nvSpPr>
        <p:spPr bwMode="auto">
          <a:xfrm>
            <a:off x="3563888" y="1484784"/>
            <a:ext cx="576064" cy="576064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9" name="橢圓 8"/>
          <p:cNvSpPr/>
          <p:nvPr/>
        </p:nvSpPr>
        <p:spPr bwMode="auto">
          <a:xfrm>
            <a:off x="1979712" y="2420888"/>
            <a:ext cx="576064" cy="57606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0" name="橢圓 9"/>
          <p:cNvSpPr/>
          <p:nvPr/>
        </p:nvSpPr>
        <p:spPr bwMode="auto">
          <a:xfrm>
            <a:off x="4114073" y="2708920"/>
            <a:ext cx="576064" cy="576064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3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1" name="橢圓 10"/>
          <p:cNvSpPr/>
          <p:nvPr/>
        </p:nvSpPr>
        <p:spPr bwMode="auto">
          <a:xfrm>
            <a:off x="2843808" y="3861048"/>
            <a:ext cx="576064" cy="576064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1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2" name="橢圓 11"/>
          <p:cNvSpPr/>
          <p:nvPr/>
        </p:nvSpPr>
        <p:spPr bwMode="auto">
          <a:xfrm>
            <a:off x="5868144" y="3573016"/>
            <a:ext cx="576064" cy="576064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5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3" name="橢圓 12"/>
          <p:cNvSpPr/>
          <p:nvPr/>
        </p:nvSpPr>
        <p:spPr bwMode="auto">
          <a:xfrm>
            <a:off x="6588224" y="2312876"/>
            <a:ext cx="576064" cy="576064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4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3" name="直線接點 2"/>
          <p:cNvCxnSpPr>
            <a:stCxn id="9" idx="7"/>
            <a:endCxn id="7" idx="3"/>
          </p:cNvCxnSpPr>
          <p:nvPr/>
        </p:nvCxnSpPr>
        <p:spPr bwMode="auto">
          <a:xfrm flipV="1">
            <a:off x="2471413" y="1976485"/>
            <a:ext cx="1176838" cy="5287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4" name="直線接點 13"/>
          <p:cNvCxnSpPr>
            <a:stCxn id="9" idx="4"/>
            <a:endCxn id="11" idx="1"/>
          </p:cNvCxnSpPr>
          <p:nvPr/>
        </p:nvCxnSpPr>
        <p:spPr bwMode="auto">
          <a:xfrm>
            <a:off x="2267744" y="2996952"/>
            <a:ext cx="660427" cy="9484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6" name="直線接點 15"/>
          <p:cNvCxnSpPr>
            <a:stCxn id="7" idx="4"/>
            <a:endCxn id="10" idx="0"/>
          </p:cNvCxnSpPr>
          <p:nvPr/>
        </p:nvCxnSpPr>
        <p:spPr bwMode="auto">
          <a:xfrm>
            <a:off x="3851920" y="2060848"/>
            <a:ext cx="550185" cy="6480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8" name="直線接點 17"/>
          <p:cNvCxnSpPr>
            <a:stCxn id="7" idx="6"/>
            <a:endCxn id="13" idx="1"/>
          </p:cNvCxnSpPr>
          <p:nvPr/>
        </p:nvCxnSpPr>
        <p:spPr bwMode="auto">
          <a:xfrm>
            <a:off x="4139952" y="1772816"/>
            <a:ext cx="2532635" cy="6244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0" name="直線接點 19"/>
          <p:cNvCxnSpPr>
            <a:stCxn id="10" idx="5"/>
            <a:endCxn id="12" idx="2"/>
          </p:cNvCxnSpPr>
          <p:nvPr/>
        </p:nvCxnSpPr>
        <p:spPr bwMode="auto">
          <a:xfrm>
            <a:off x="4605774" y="3200621"/>
            <a:ext cx="1262370" cy="66042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graphicFrame>
        <p:nvGraphicFramePr>
          <p:cNvPr id="21" name="表格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758435"/>
              </p:ext>
            </p:extLst>
          </p:nvPr>
        </p:nvGraphicFramePr>
        <p:xfrm>
          <a:off x="683570" y="5230056"/>
          <a:ext cx="6491442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Queue --&gt;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4" name="直線接點 23"/>
          <p:cNvCxnSpPr>
            <a:stCxn id="13" idx="3"/>
            <a:endCxn id="12" idx="7"/>
          </p:cNvCxnSpPr>
          <p:nvPr/>
        </p:nvCxnSpPr>
        <p:spPr bwMode="auto">
          <a:xfrm flipH="1">
            <a:off x="6359845" y="2804577"/>
            <a:ext cx="312742" cy="8528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13319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B199A73-A187-49AA-ADF9-BCCD589C86BA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5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1"/>
            <a:ext cx="8077200" cy="65496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利用廣度優先搜尋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(BFS)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來尋訪這個圖並著色！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7" name="橢圓 6"/>
          <p:cNvSpPr/>
          <p:nvPr/>
        </p:nvSpPr>
        <p:spPr bwMode="auto">
          <a:xfrm>
            <a:off x="3563888" y="1484784"/>
            <a:ext cx="576064" cy="57606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9" name="橢圓 8"/>
          <p:cNvSpPr/>
          <p:nvPr/>
        </p:nvSpPr>
        <p:spPr bwMode="auto">
          <a:xfrm>
            <a:off x="1979712" y="2420888"/>
            <a:ext cx="576064" cy="57606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0" name="橢圓 9"/>
          <p:cNvSpPr/>
          <p:nvPr/>
        </p:nvSpPr>
        <p:spPr bwMode="auto">
          <a:xfrm>
            <a:off x="4114073" y="2708920"/>
            <a:ext cx="576064" cy="576064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3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1" name="橢圓 10"/>
          <p:cNvSpPr/>
          <p:nvPr/>
        </p:nvSpPr>
        <p:spPr bwMode="auto">
          <a:xfrm>
            <a:off x="2843808" y="3861048"/>
            <a:ext cx="576064" cy="57606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1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2" name="橢圓 11"/>
          <p:cNvSpPr/>
          <p:nvPr/>
        </p:nvSpPr>
        <p:spPr bwMode="auto">
          <a:xfrm>
            <a:off x="5868144" y="3573016"/>
            <a:ext cx="576064" cy="576064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5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3" name="橢圓 12"/>
          <p:cNvSpPr/>
          <p:nvPr/>
        </p:nvSpPr>
        <p:spPr bwMode="auto">
          <a:xfrm>
            <a:off x="6588224" y="2312876"/>
            <a:ext cx="576064" cy="576064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4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3" name="直線接點 2"/>
          <p:cNvCxnSpPr>
            <a:stCxn id="9" idx="7"/>
            <a:endCxn id="7" idx="3"/>
          </p:cNvCxnSpPr>
          <p:nvPr/>
        </p:nvCxnSpPr>
        <p:spPr bwMode="auto">
          <a:xfrm flipV="1">
            <a:off x="2471413" y="1976485"/>
            <a:ext cx="1176838" cy="5287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4" name="直線接點 13"/>
          <p:cNvCxnSpPr>
            <a:stCxn id="9" idx="4"/>
            <a:endCxn id="11" idx="1"/>
          </p:cNvCxnSpPr>
          <p:nvPr/>
        </p:nvCxnSpPr>
        <p:spPr bwMode="auto">
          <a:xfrm>
            <a:off x="2267744" y="2996952"/>
            <a:ext cx="660427" cy="9484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6" name="直線接點 15"/>
          <p:cNvCxnSpPr>
            <a:stCxn id="7" idx="4"/>
            <a:endCxn id="10" idx="0"/>
          </p:cNvCxnSpPr>
          <p:nvPr/>
        </p:nvCxnSpPr>
        <p:spPr bwMode="auto">
          <a:xfrm>
            <a:off x="3851920" y="2060848"/>
            <a:ext cx="550185" cy="6480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8" name="直線接點 17"/>
          <p:cNvCxnSpPr>
            <a:stCxn id="7" idx="6"/>
            <a:endCxn id="13" idx="1"/>
          </p:cNvCxnSpPr>
          <p:nvPr/>
        </p:nvCxnSpPr>
        <p:spPr bwMode="auto">
          <a:xfrm>
            <a:off x="4139952" y="1772816"/>
            <a:ext cx="2532635" cy="6244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0" name="直線接點 19"/>
          <p:cNvCxnSpPr>
            <a:stCxn id="10" idx="5"/>
            <a:endCxn id="12" idx="2"/>
          </p:cNvCxnSpPr>
          <p:nvPr/>
        </p:nvCxnSpPr>
        <p:spPr bwMode="auto">
          <a:xfrm>
            <a:off x="4605774" y="3200621"/>
            <a:ext cx="1262370" cy="66042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graphicFrame>
        <p:nvGraphicFramePr>
          <p:cNvPr id="21" name="表格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240603"/>
              </p:ext>
            </p:extLst>
          </p:nvPr>
        </p:nvGraphicFramePr>
        <p:xfrm>
          <a:off x="683570" y="5230056"/>
          <a:ext cx="6491442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Queue --&gt;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4" name="直線接點 23"/>
          <p:cNvCxnSpPr>
            <a:stCxn id="13" idx="3"/>
            <a:endCxn id="12" idx="7"/>
          </p:cNvCxnSpPr>
          <p:nvPr/>
        </p:nvCxnSpPr>
        <p:spPr bwMode="auto">
          <a:xfrm flipH="1">
            <a:off x="6359845" y="2804577"/>
            <a:ext cx="312742" cy="8528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178246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B199A73-A187-49AA-ADF9-BCCD589C86BA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6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1"/>
            <a:ext cx="8077200" cy="65496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利用廣度優先搜尋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(BFS)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來尋訪這個圖並著色！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7" name="橢圓 6"/>
          <p:cNvSpPr/>
          <p:nvPr/>
        </p:nvSpPr>
        <p:spPr bwMode="auto">
          <a:xfrm>
            <a:off x="3563888" y="1484784"/>
            <a:ext cx="576064" cy="57606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9" name="橢圓 8"/>
          <p:cNvSpPr/>
          <p:nvPr/>
        </p:nvSpPr>
        <p:spPr bwMode="auto">
          <a:xfrm>
            <a:off x="1979712" y="2420888"/>
            <a:ext cx="576064" cy="57606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0" name="橢圓 9"/>
          <p:cNvSpPr/>
          <p:nvPr/>
        </p:nvSpPr>
        <p:spPr bwMode="auto">
          <a:xfrm>
            <a:off x="4114073" y="2708920"/>
            <a:ext cx="576064" cy="576064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3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1" name="橢圓 10"/>
          <p:cNvSpPr/>
          <p:nvPr/>
        </p:nvSpPr>
        <p:spPr bwMode="auto">
          <a:xfrm>
            <a:off x="2843808" y="3861048"/>
            <a:ext cx="576064" cy="57606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1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2" name="橢圓 11"/>
          <p:cNvSpPr/>
          <p:nvPr/>
        </p:nvSpPr>
        <p:spPr bwMode="auto">
          <a:xfrm>
            <a:off x="5868144" y="3573016"/>
            <a:ext cx="576064" cy="576064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5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3" name="橢圓 12"/>
          <p:cNvSpPr/>
          <p:nvPr/>
        </p:nvSpPr>
        <p:spPr bwMode="auto">
          <a:xfrm>
            <a:off x="6588224" y="2312876"/>
            <a:ext cx="576064" cy="576064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4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3" name="直線接點 2"/>
          <p:cNvCxnSpPr>
            <a:stCxn id="9" idx="7"/>
            <a:endCxn id="7" idx="3"/>
          </p:cNvCxnSpPr>
          <p:nvPr/>
        </p:nvCxnSpPr>
        <p:spPr bwMode="auto">
          <a:xfrm flipV="1">
            <a:off x="2471413" y="1976485"/>
            <a:ext cx="1176838" cy="5287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4" name="直線接點 13"/>
          <p:cNvCxnSpPr>
            <a:stCxn id="9" idx="4"/>
            <a:endCxn id="11" idx="1"/>
          </p:cNvCxnSpPr>
          <p:nvPr/>
        </p:nvCxnSpPr>
        <p:spPr bwMode="auto">
          <a:xfrm>
            <a:off x="2267744" y="2996952"/>
            <a:ext cx="660427" cy="9484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6" name="直線接點 15"/>
          <p:cNvCxnSpPr>
            <a:stCxn id="7" idx="4"/>
            <a:endCxn id="10" idx="0"/>
          </p:cNvCxnSpPr>
          <p:nvPr/>
        </p:nvCxnSpPr>
        <p:spPr bwMode="auto">
          <a:xfrm>
            <a:off x="3851920" y="2060848"/>
            <a:ext cx="550185" cy="6480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8" name="直線接點 17"/>
          <p:cNvCxnSpPr>
            <a:stCxn id="7" idx="6"/>
            <a:endCxn id="13" idx="1"/>
          </p:cNvCxnSpPr>
          <p:nvPr/>
        </p:nvCxnSpPr>
        <p:spPr bwMode="auto">
          <a:xfrm>
            <a:off x="4139952" y="1772816"/>
            <a:ext cx="2532635" cy="6244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0" name="直線接點 19"/>
          <p:cNvCxnSpPr>
            <a:stCxn id="10" idx="5"/>
            <a:endCxn id="12" idx="2"/>
          </p:cNvCxnSpPr>
          <p:nvPr/>
        </p:nvCxnSpPr>
        <p:spPr bwMode="auto">
          <a:xfrm>
            <a:off x="4605774" y="3200621"/>
            <a:ext cx="1262370" cy="66042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graphicFrame>
        <p:nvGraphicFramePr>
          <p:cNvPr id="21" name="表格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761638"/>
              </p:ext>
            </p:extLst>
          </p:nvPr>
        </p:nvGraphicFramePr>
        <p:xfrm>
          <a:off x="683570" y="5230056"/>
          <a:ext cx="6491442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Queue --&gt;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4" name="直線接點 23"/>
          <p:cNvCxnSpPr>
            <a:stCxn id="13" idx="3"/>
            <a:endCxn id="12" idx="7"/>
          </p:cNvCxnSpPr>
          <p:nvPr/>
        </p:nvCxnSpPr>
        <p:spPr bwMode="auto">
          <a:xfrm flipH="1">
            <a:off x="6359845" y="2804577"/>
            <a:ext cx="312742" cy="8528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265711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B199A73-A187-49AA-ADF9-BCCD589C86BA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7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1"/>
            <a:ext cx="8077200" cy="65496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利用廣度優先搜尋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(BFS)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來尋訪這個圖並著色！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7" name="橢圓 6"/>
          <p:cNvSpPr/>
          <p:nvPr/>
        </p:nvSpPr>
        <p:spPr bwMode="auto">
          <a:xfrm>
            <a:off x="3563888" y="1484784"/>
            <a:ext cx="576064" cy="57606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9" name="橢圓 8"/>
          <p:cNvSpPr/>
          <p:nvPr/>
        </p:nvSpPr>
        <p:spPr bwMode="auto">
          <a:xfrm>
            <a:off x="1979712" y="2420888"/>
            <a:ext cx="576064" cy="57606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0" name="橢圓 9"/>
          <p:cNvSpPr/>
          <p:nvPr/>
        </p:nvSpPr>
        <p:spPr bwMode="auto">
          <a:xfrm>
            <a:off x="4114073" y="2708920"/>
            <a:ext cx="576064" cy="576064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3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1" name="橢圓 10"/>
          <p:cNvSpPr/>
          <p:nvPr/>
        </p:nvSpPr>
        <p:spPr bwMode="auto">
          <a:xfrm>
            <a:off x="2843808" y="3861048"/>
            <a:ext cx="576064" cy="57606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1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2" name="橢圓 11"/>
          <p:cNvSpPr/>
          <p:nvPr/>
        </p:nvSpPr>
        <p:spPr bwMode="auto">
          <a:xfrm>
            <a:off x="5868144" y="3573016"/>
            <a:ext cx="576064" cy="576064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5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3" name="橢圓 12"/>
          <p:cNvSpPr/>
          <p:nvPr/>
        </p:nvSpPr>
        <p:spPr bwMode="auto">
          <a:xfrm>
            <a:off x="6588224" y="2312876"/>
            <a:ext cx="576064" cy="576064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4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3" name="直線接點 2"/>
          <p:cNvCxnSpPr>
            <a:stCxn id="9" idx="7"/>
            <a:endCxn id="7" idx="3"/>
          </p:cNvCxnSpPr>
          <p:nvPr/>
        </p:nvCxnSpPr>
        <p:spPr bwMode="auto">
          <a:xfrm flipV="1">
            <a:off x="2471413" y="1976485"/>
            <a:ext cx="1176838" cy="5287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4" name="直線接點 13"/>
          <p:cNvCxnSpPr>
            <a:stCxn id="9" idx="4"/>
            <a:endCxn id="11" idx="1"/>
          </p:cNvCxnSpPr>
          <p:nvPr/>
        </p:nvCxnSpPr>
        <p:spPr bwMode="auto">
          <a:xfrm>
            <a:off x="2267744" y="2996952"/>
            <a:ext cx="660427" cy="9484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6" name="直線接點 15"/>
          <p:cNvCxnSpPr>
            <a:stCxn id="7" idx="4"/>
            <a:endCxn id="10" idx="0"/>
          </p:cNvCxnSpPr>
          <p:nvPr/>
        </p:nvCxnSpPr>
        <p:spPr bwMode="auto">
          <a:xfrm>
            <a:off x="3851920" y="2060848"/>
            <a:ext cx="550185" cy="6480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8" name="直線接點 17"/>
          <p:cNvCxnSpPr>
            <a:stCxn id="7" idx="6"/>
            <a:endCxn id="13" idx="1"/>
          </p:cNvCxnSpPr>
          <p:nvPr/>
        </p:nvCxnSpPr>
        <p:spPr bwMode="auto">
          <a:xfrm>
            <a:off x="4139952" y="1772816"/>
            <a:ext cx="2532635" cy="6244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0" name="直線接點 19"/>
          <p:cNvCxnSpPr>
            <a:stCxn id="10" idx="5"/>
            <a:endCxn id="12" idx="2"/>
          </p:cNvCxnSpPr>
          <p:nvPr/>
        </p:nvCxnSpPr>
        <p:spPr bwMode="auto">
          <a:xfrm>
            <a:off x="4605774" y="3200621"/>
            <a:ext cx="1262370" cy="66042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graphicFrame>
        <p:nvGraphicFramePr>
          <p:cNvPr id="21" name="表格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567993"/>
              </p:ext>
            </p:extLst>
          </p:nvPr>
        </p:nvGraphicFramePr>
        <p:xfrm>
          <a:off x="683570" y="5230056"/>
          <a:ext cx="6491442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Queue --&gt;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4" name="直線接點 23"/>
          <p:cNvCxnSpPr>
            <a:stCxn id="13" idx="3"/>
            <a:endCxn id="12" idx="7"/>
          </p:cNvCxnSpPr>
          <p:nvPr/>
        </p:nvCxnSpPr>
        <p:spPr bwMode="auto">
          <a:xfrm flipH="1">
            <a:off x="6359845" y="2804577"/>
            <a:ext cx="312742" cy="8528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59364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B199A73-A187-49AA-ADF9-BCCD589C86BA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8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1"/>
            <a:ext cx="8077200" cy="65496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利用廣度優先搜尋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(BFS)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來尋訪這個圖並著色！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7" name="橢圓 6"/>
          <p:cNvSpPr/>
          <p:nvPr/>
        </p:nvSpPr>
        <p:spPr bwMode="auto">
          <a:xfrm>
            <a:off x="3563888" y="1484784"/>
            <a:ext cx="576064" cy="57606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9" name="橢圓 8"/>
          <p:cNvSpPr/>
          <p:nvPr/>
        </p:nvSpPr>
        <p:spPr bwMode="auto">
          <a:xfrm>
            <a:off x="1979712" y="2420888"/>
            <a:ext cx="576064" cy="57606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0" name="橢圓 9"/>
          <p:cNvSpPr/>
          <p:nvPr/>
        </p:nvSpPr>
        <p:spPr bwMode="auto">
          <a:xfrm>
            <a:off x="4114073" y="2708920"/>
            <a:ext cx="576064" cy="57606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3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1" name="橢圓 10"/>
          <p:cNvSpPr/>
          <p:nvPr/>
        </p:nvSpPr>
        <p:spPr bwMode="auto">
          <a:xfrm>
            <a:off x="2843808" y="3861048"/>
            <a:ext cx="576064" cy="57606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1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2" name="橢圓 11"/>
          <p:cNvSpPr/>
          <p:nvPr/>
        </p:nvSpPr>
        <p:spPr bwMode="auto">
          <a:xfrm>
            <a:off x="5868144" y="3573016"/>
            <a:ext cx="576064" cy="576064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5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3" name="橢圓 12"/>
          <p:cNvSpPr/>
          <p:nvPr/>
        </p:nvSpPr>
        <p:spPr bwMode="auto">
          <a:xfrm>
            <a:off x="6588224" y="2312876"/>
            <a:ext cx="576064" cy="57606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4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3" name="直線接點 2"/>
          <p:cNvCxnSpPr>
            <a:stCxn id="9" idx="7"/>
            <a:endCxn id="7" idx="3"/>
          </p:cNvCxnSpPr>
          <p:nvPr/>
        </p:nvCxnSpPr>
        <p:spPr bwMode="auto">
          <a:xfrm flipV="1">
            <a:off x="2471413" y="1976485"/>
            <a:ext cx="1176838" cy="5287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4" name="直線接點 13"/>
          <p:cNvCxnSpPr>
            <a:stCxn id="9" idx="4"/>
            <a:endCxn id="11" idx="1"/>
          </p:cNvCxnSpPr>
          <p:nvPr/>
        </p:nvCxnSpPr>
        <p:spPr bwMode="auto">
          <a:xfrm>
            <a:off x="2267744" y="2996952"/>
            <a:ext cx="660427" cy="9484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6" name="直線接點 15"/>
          <p:cNvCxnSpPr>
            <a:stCxn id="7" idx="4"/>
            <a:endCxn id="10" idx="0"/>
          </p:cNvCxnSpPr>
          <p:nvPr/>
        </p:nvCxnSpPr>
        <p:spPr bwMode="auto">
          <a:xfrm>
            <a:off x="3851920" y="2060848"/>
            <a:ext cx="550185" cy="6480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8" name="直線接點 17"/>
          <p:cNvCxnSpPr>
            <a:stCxn id="7" idx="6"/>
            <a:endCxn id="13" idx="1"/>
          </p:cNvCxnSpPr>
          <p:nvPr/>
        </p:nvCxnSpPr>
        <p:spPr bwMode="auto">
          <a:xfrm>
            <a:off x="4139952" y="1772816"/>
            <a:ext cx="2532635" cy="6244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0" name="直線接點 19"/>
          <p:cNvCxnSpPr>
            <a:stCxn id="10" idx="5"/>
            <a:endCxn id="12" idx="2"/>
          </p:cNvCxnSpPr>
          <p:nvPr/>
        </p:nvCxnSpPr>
        <p:spPr bwMode="auto">
          <a:xfrm>
            <a:off x="4605774" y="3200621"/>
            <a:ext cx="1262370" cy="66042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graphicFrame>
        <p:nvGraphicFramePr>
          <p:cNvPr id="21" name="表格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253117"/>
              </p:ext>
            </p:extLst>
          </p:nvPr>
        </p:nvGraphicFramePr>
        <p:xfrm>
          <a:off x="683570" y="5230056"/>
          <a:ext cx="6491442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Queue --&gt;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4" name="直線接點 23"/>
          <p:cNvCxnSpPr>
            <a:stCxn id="13" idx="3"/>
            <a:endCxn id="12" idx="7"/>
          </p:cNvCxnSpPr>
          <p:nvPr/>
        </p:nvCxnSpPr>
        <p:spPr bwMode="auto">
          <a:xfrm flipH="1">
            <a:off x="6359845" y="2804577"/>
            <a:ext cx="312742" cy="8528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701807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B199A73-A187-49AA-ADF9-BCCD589C86BA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9</a:t>
            </a:fld>
            <a:endParaRPr kumimoji="0" lang="en-US" altLang="zh-TW" sz="1400" dirty="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1"/>
            <a:ext cx="8077200" cy="65496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利用廣度優先搜尋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(BFS)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來尋訪這個圖並著色！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7" name="橢圓 6"/>
          <p:cNvSpPr/>
          <p:nvPr/>
        </p:nvSpPr>
        <p:spPr bwMode="auto">
          <a:xfrm>
            <a:off x="3563888" y="1484784"/>
            <a:ext cx="576064" cy="57606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9" name="橢圓 8"/>
          <p:cNvSpPr/>
          <p:nvPr/>
        </p:nvSpPr>
        <p:spPr bwMode="auto">
          <a:xfrm>
            <a:off x="1979712" y="2420888"/>
            <a:ext cx="576064" cy="57606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0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0" name="橢圓 9"/>
          <p:cNvSpPr/>
          <p:nvPr/>
        </p:nvSpPr>
        <p:spPr bwMode="auto">
          <a:xfrm>
            <a:off x="4114073" y="2708920"/>
            <a:ext cx="576064" cy="57606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3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1" name="橢圓 10"/>
          <p:cNvSpPr/>
          <p:nvPr/>
        </p:nvSpPr>
        <p:spPr bwMode="auto">
          <a:xfrm>
            <a:off x="2843808" y="3861048"/>
            <a:ext cx="576064" cy="57606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1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2" name="橢圓 11"/>
          <p:cNvSpPr/>
          <p:nvPr/>
        </p:nvSpPr>
        <p:spPr bwMode="auto">
          <a:xfrm>
            <a:off x="5868144" y="3573016"/>
            <a:ext cx="576064" cy="576064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5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3" name="橢圓 12"/>
          <p:cNvSpPr/>
          <p:nvPr/>
        </p:nvSpPr>
        <p:spPr bwMode="auto">
          <a:xfrm>
            <a:off x="6588224" y="2312876"/>
            <a:ext cx="576064" cy="57606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4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3" name="直線接點 2"/>
          <p:cNvCxnSpPr>
            <a:stCxn id="9" idx="7"/>
            <a:endCxn id="7" idx="3"/>
          </p:cNvCxnSpPr>
          <p:nvPr/>
        </p:nvCxnSpPr>
        <p:spPr bwMode="auto">
          <a:xfrm flipV="1">
            <a:off x="2471413" y="1976485"/>
            <a:ext cx="1176838" cy="5287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4" name="直線接點 13"/>
          <p:cNvCxnSpPr>
            <a:stCxn id="9" idx="4"/>
            <a:endCxn id="11" idx="1"/>
          </p:cNvCxnSpPr>
          <p:nvPr/>
        </p:nvCxnSpPr>
        <p:spPr bwMode="auto">
          <a:xfrm>
            <a:off x="2267744" y="2996952"/>
            <a:ext cx="660427" cy="9484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6" name="直線接點 15"/>
          <p:cNvCxnSpPr>
            <a:stCxn id="7" idx="4"/>
            <a:endCxn id="10" idx="0"/>
          </p:cNvCxnSpPr>
          <p:nvPr/>
        </p:nvCxnSpPr>
        <p:spPr bwMode="auto">
          <a:xfrm>
            <a:off x="3851920" y="2060848"/>
            <a:ext cx="550185" cy="6480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8" name="直線接點 17"/>
          <p:cNvCxnSpPr>
            <a:stCxn id="7" idx="6"/>
            <a:endCxn id="13" idx="1"/>
          </p:cNvCxnSpPr>
          <p:nvPr/>
        </p:nvCxnSpPr>
        <p:spPr bwMode="auto">
          <a:xfrm>
            <a:off x="4139952" y="1772816"/>
            <a:ext cx="2532635" cy="6244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0" name="直線接點 19"/>
          <p:cNvCxnSpPr>
            <a:stCxn id="10" idx="5"/>
            <a:endCxn id="12" idx="2"/>
          </p:cNvCxnSpPr>
          <p:nvPr/>
        </p:nvCxnSpPr>
        <p:spPr bwMode="auto">
          <a:xfrm>
            <a:off x="4605774" y="3200621"/>
            <a:ext cx="1262370" cy="66042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graphicFrame>
        <p:nvGraphicFramePr>
          <p:cNvPr id="21" name="表格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343379"/>
              </p:ext>
            </p:extLst>
          </p:nvPr>
        </p:nvGraphicFramePr>
        <p:xfrm>
          <a:off x="683570" y="5230056"/>
          <a:ext cx="6491442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90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Queue --&gt;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4" name="直線接點 23"/>
          <p:cNvCxnSpPr>
            <a:stCxn id="13" idx="3"/>
            <a:endCxn id="12" idx="7"/>
          </p:cNvCxnSpPr>
          <p:nvPr/>
        </p:nvCxnSpPr>
        <p:spPr bwMode="auto">
          <a:xfrm flipH="1">
            <a:off x="6359845" y="2804577"/>
            <a:ext cx="312742" cy="8528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19828490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8186</TotalTime>
  <Words>450</Words>
  <Application>Microsoft Office PowerPoint</Application>
  <PresentationFormat>如螢幕大小 (4:3)</PresentationFormat>
  <Paragraphs>179</Paragraphs>
  <Slides>15</Slides>
  <Notes>15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2" baseType="lpstr">
      <vt:lpstr>新細明體</vt:lpstr>
      <vt:lpstr>標楷體</vt:lpstr>
      <vt:lpstr>Cambria Math</vt:lpstr>
      <vt:lpstr>Tahoma</vt:lpstr>
      <vt:lpstr>Times New Roman</vt:lpstr>
      <vt:lpstr>Wingdings</vt:lpstr>
      <vt:lpstr>Blends</vt:lpstr>
      <vt:lpstr>10004:Bicoloring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GaryC</cp:lastModifiedBy>
  <cp:revision>223</cp:revision>
  <dcterms:created xsi:type="dcterms:W3CDTF">1601-01-01T00:00:00Z</dcterms:created>
  <dcterms:modified xsi:type="dcterms:W3CDTF">2018-10-10T05:31:50Z</dcterms:modified>
</cp:coreProperties>
</file>